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44"/>
  </p:notesMasterIdLst>
  <p:handoutMasterIdLst>
    <p:handoutMasterId r:id="rId45"/>
  </p:handoutMasterIdLst>
  <p:sldIdLst>
    <p:sldId id="267" r:id="rId2"/>
    <p:sldId id="289" r:id="rId3"/>
    <p:sldId id="331" r:id="rId4"/>
    <p:sldId id="330" r:id="rId5"/>
    <p:sldId id="334" r:id="rId6"/>
    <p:sldId id="335" r:id="rId7"/>
    <p:sldId id="294" r:id="rId8"/>
    <p:sldId id="292" r:id="rId9"/>
    <p:sldId id="257" r:id="rId10"/>
    <p:sldId id="283" r:id="rId11"/>
    <p:sldId id="287" r:id="rId12"/>
    <p:sldId id="286" r:id="rId13"/>
    <p:sldId id="288" r:id="rId14"/>
    <p:sldId id="285" r:id="rId15"/>
    <p:sldId id="332" r:id="rId16"/>
    <p:sldId id="258" r:id="rId17"/>
    <p:sldId id="295" r:id="rId18"/>
    <p:sldId id="306" r:id="rId19"/>
    <p:sldId id="308" r:id="rId20"/>
    <p:sldId id="305" r:id="rId21"/>
    <p:sldId id="309" r:id="rId22"/>
    <p:sldId id="307" r:id="rId23"/>
    <p:sldId id="310" r:id="rId24"/>
    <p:sldId id="298" r:id="rId25"/>
    <p:sldId id="299" r:id="rId26"/>
    <p:sldId id="296" r:id="rId27"/>
    <p:sldId id="311" r:id="rId28"/>
    <p:sldId id="312" r:id="rId29"/>
    <p:sldId id="313" r:id="rId30"/>
    <p:sldId id="314" r:id="rId31"/>
    <p:sldId id="315" r:id="rId32"/>
    <p:sldId id="297" r:id="rId33"/>
    <p:sldId id="316" r:id="rId34"/>
    <p:sldId id="318" r:id="rId35"/>
    <p:sldId id="319" r:id="rId36"/>
    <p:sldId id="320" r:id="rId37"/>
    <p:sldId id="326" r:id="rId38"/>
    <p:sldId id="321" r:id="rId39"/>
    <p:sldId id="322" r:id="rId40"/>
    <p:sldId id="323" r:id="rId41"/>
    <p:sldId id="333" r:id="rId42"/>
    <p:sldId id="325" r:id="rId4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53" autoAdjust="0"/>
    <p:restoredTop sz="94660"/>
  </p:normalViewPr>
  <p:slideViewPr>
    <p:cSldViewPr snapToGrid="0">
      <p:cViewPr varScale="1">
        <p:scale>
          <a:sx n="74" d="100"/>
          <a:sy n="74" d="100"/>
        </p:scale>
        <p:origin x="176"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8A4A3194-F50C-44A3-875D-A6E8E8DF0966}" type="datetimeFigureOut">
              <a:rPr lang="en-US" smtClean="0"/>
              <a:t>12/7/18</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42FCA2B5-3D35-4829-8519-5BEF5C3930E2}" type="slidenum">
              <a:rPr lang="en-US" smtClean="0"/>
              <a:t>‹#›</a:t>
            </a:fld>
            <a:endParaRPr lang="en-US"/>
          </a:p>
        </p:txBody>
      </p:sp>
    </p:spTree>
    <p:extLst>
      <p:ext uri="{BB962C8B-B14F-4D97-AF65-F5344CB8AC3E}">
        <p14:creationId xmlns:p14="http://schemas.microsoft.com/office/powerpoint/2010/main" val="21085764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FF2BD5B-CD66-4D1F-9C71-FCCA93E27048}" type="datetimeFigureOut">
              <a:rPr lang="en-US" smtClean="0"/>
              <a:t>12/7/18</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0CA3BBC-DE51-4911-88B1-FD83AE20FB85}" type="slidenum">
              <a:rPr lang="en-US" smtClean="0"/>
              <a:t>‹#›</a:t>
            </a:fld>
            <a:endParaRPr lang="en-US"/>
          </a:p>
        </p:txBody>
      </p:sp>
    </p:spTree>
    <p:extLst>
      <p:ext uri="{BB962C8B-B14F-4D97-AF65-F5344CB8AC3E}">
        <p14:creationId xmlns:p14="http://schemas.microsoft.com/office/powerpoint/2010/main" val="3451326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11065C2-5123-48F9-8F9F-55AC3640BC13}" type="datetimeFigureOut">
              <a:rPr lang="en-US" smtClean="0"/>
              <a:t>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9D9F9-77B1-462D-B3F5-7FAED4FD565C}" type="slidenum">
              <a:rPr lang="en-US" smtClean="0"/>
              <a:t>‹#›</a:t>
            </a:fld>
            <a:endParaRPr lang="en-US"/>
          </a:p>
        </p:txBody>
      </p:sp>
    </p:spTree>
    <p:extLst>
      <p:ext uri="{BB962C8B-B14F-4D97-AF65-F5344CB8AC3E}">
        <p14:creationId xmlns:p14="http://schemas.microsoft.com/office/powerpoint/2010/main" val="2059531970"/>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1065C2-5123-48F9-8F9F-55AC3640BC13}" type="datetimeFigureOut">
              <a:rPr lang="en-US" smtClean="0"/>
              <a:t>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9D9F9-77B1-462D-B3F5-7FAED4FD565C}" type="slidenum">
              <a:rPr lang="en-US" smtClean="0"/>
              <a:t>‹#›</a:t>
            </a:fld>
            <a:endParaRPr lang="en-US"/>
          </a:p>
        </p:txBody>
      </p:sp>
    </p:spTree>
    <p:extLst>
      <p:ext uri="{BB962C8B-B14F-4D97-AF65-F5344CB8AC3E}">
        <p14:creationId xmlns:p14="http://schemas.microsoft.com/office/powerpoint/2010/main" val="2328296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1065C2-5123-48F9-8F9F-55AC3640BC13}" type="datetimeFigureOut">
              <a:rPr lang="en-US" smtClean="0"/>
              <a:t>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9D9F9-77B1-462D-B3F5-7FAED4FD565C}" type="slidenum">
              <a:rPr lang="en-US" smtClean="0"/>
              <a:t>‹#›</a:t>
            </a:fld>
            <a:endParaRPr lang="en-US"/>
          </a:p>
        </p:txBody>
      </p:sp>
    </p:spTree>
    <p:extLst>
      <p:ext uri="{BB962C8B-B14F-4D97-AF65-F5344CB8AC3E}">
        <p14:creationId xmlns:p14="http://schemas.microsoft.com/office/powerpoint/2010/main" val="4289850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1065C2-5123-48F9-8F9F-55AC3640BC13}" type="datetimeFigureOut">
              <a:rPr lang="en-US" smtClean="0"/>
              <a:t>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9D9F9-77B1-462D-B3F5-7FAED4FD565C}" type="slidenum">
              <a:rPr lang="en-US" smtClean="0"/>
              <a:t>‹#›</a:t>
            </a:fld>
            <a:endParaRPr lang="en-US"/>
          </a:p>
        </p:txBody>
      </p:sp>
    </p:spTree>
    <p:extLst>
      <p:ext uri="{BB962C8B-B14F-4D97-AF65-F5344CB8AC3E}">
        <p14:creationId xmlns:p14="http://schemas.microsoft.com/office/powerpoint/2010/main" val="3797710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1065C2-5123-48F9-8F9F-55AC3640BC13}" type="datetimeFigureOut">
              <a:rPr lang="en-US" smtClean="0"/>
              <a:t>12/7/18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39D9F9-77B1-462D-B3F5-7FAED4FD565C}" type="slidenum">
              <a:rPr lang="en-US" smtClean="0"/>
              <a:t>‹#›</a:t>
            </a:fld>
            <a:endParaRPr lang="en-US"/>
          </a:p>
        </p:txBody>
      </p:sp>
    </p:spTree>
    <p:extLst>
      <p:ext uri="{BB962C8B-B14F-4D97-AF65-F5344CB8AC3E}">
        <p14:creationId xmlns:p14="http://schemas.microsoft.com/office/powerpoint/2010/main" val="56202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1065C2-5123-48F9-8F9F-55AC3640BC13}" type="datetimeFigureOut">
              <a:rPr lang="en-US" smtClean="0"/>
              <a:t>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9D9F9-77B1-462D-B3F5-7FAED4FD565C}" type="slidenum">
              <a:rPr lang="en-US" smtClean="0"/>
              <a:t>‹#›</a:t>
            </a:fld>
            <a:endParaRPr lang="en-US"/>
          </a:p>
        </p:txBody>
      </p:sp>
    </p:spTree>
    <p:extLst>
      <p:ext uri="{BB962C8B-B14F-4D97-AF65-F5344CB8AC3E}">
        <p14:creationId xmlns:p14="http://schemas.microsoft.com/office/powerpoint/2010/main" val="3418490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1065C2-5123-48F9-8F9F-55AC3640BC13}" type="datetimeFigureOut">
              <a:rPr lang="en-US" smtClean="0"/>
              <a:t>12/7/18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39D9F9-77B1-462D-B3F5-7FAED4FD565C}" type="slidenum">
              <a:rPr lang="en-US" smtClean="0"/>
              <a:t>‹#›</a:t>
            </a:fld>
            <a:endParaRPr lang="en-US"/>
          </a:p>
        </p:txBody>
      </p:sp>
    </p:spTree>
    <p:extLst>
      <p:ext uri="{BB962C8B-B14F-4D97-AF65-F5344CB8AC3E}">
        <p14:creationId xmlns:p14="http://schemas.microsoft.com/office/powerpoint/2010/main" val="2530296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1065C2-5123-48F9-8F9F-55AC3640BC13}" type="datetimeFigureOut">
              <a:rPr lang="en-US" smtClean="0"/>
              <a:t>12/7/18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39D9F9-77B1-462D-B3F5-7FAED4FD565C}" type="slidenum">
              <a:rPr lang="en-US" smtClean="0"/>
              <a:t>‹#›</a:t>
            </a:fld>
            <a:endParaRPr lang="en-US"/>
          </a:p>
        </p:txBody>
      </p:sp>
    </p:spTree>
    <p:extLst>
      <p:ext uri="{BB962C8B-B14F-4D97-AF65-F5344CB8AC3E}">
        <p14:creationId xmlns:p14="http://schemas.microsoft.com/office/powerpoint/2010/main" val="798494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065C2-5123-48F9-8F9F-55AC3640BC13}" type="datetimeFigureOut">
              <a:rPr lang="en-US" smtClean="0"/>
              <a:t>12/7/18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39D9F9-77B1-462D-B3F5-7FAED4FD565C}" type="slidenum">
              <a:rPr lang="en-US" smtClean="0"/>
              <a:t>‹#›</a:t>
            </a:fld>
            <a:endParaRPr lang="en-US"/>
          </a:p>
        </p:txBody>
      </p:sp>
    </p:spTree>
    <p:extLst>
      <p:ext uri="{BB962C8B-B14F-4D97-AF65-F5344CB8AC3E}">
        <p14:creationId xmlns:p14="http://schemas.microsoft.com/office/powerpoint/2010/main" val="1719704665"/>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1065C2-5123-48F9-8F9F-55AC3640BC13}" type="datetimeFigureOut">
              <a:rPr lang="en-US" smtClean="0"/>
              <a:t>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9D9F9-77B1-462D-B3F5-7FAED4FD565C}" type="slidenum">
              <a:rPr lang="en-US" smtClean="0"/>
              <a:t>‹#›</a:t>
            </a:fld>
            <a:endParaRPr lang="en-US"/>
          </a:p>
        </p:txBody>
      </p:sp>
    </p:spTree>
    <p:extLst>
      <p:ext uri="{BB962C8B-B14F-4D97-AF65-F5344CB8AC3E}">
        <p14:creationId xmlns:p14="http://schemas.microsoft.com/office/powerpoint/2010/main" val="586239461"/>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11065C2-5123-48F9-8F9F-55AC3640BC13}" type="datetimeFigureOut">
              <a:rPr lang="en-US" smtClean="0"/>
              <a:t>12/7/18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39D9F9-77B1-462D-B3F5-7FAED4FD565C}" type="slidenum">
              <a:rPr lang="en-US" smtClean="0"/>
              <a:t>‹#›</a:t>
            </a:fld>
            <a:endParaRPr lang="en-US"/>
          </a:p>
        </p:txBody>
      </p:sp>
    </p:spTree>
    <p:extLst>
      <p:ext uri="{BB962C8B-B14F-4D97-AF65-F5344CB8AC3E}">
        <p14:creationId xmlns:p14="http://schemas.microsoft.com/office/powerpoint/2010/main" val="2574346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065C2-5123-48F9-8F9F-55AC3640BC13}" type="datetimeFigureOut">
              <a:rPr lang="en-US" smtClean="0"/>
              <a:t>12/7/18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39D9F9-77B1-462D-B3F5-7FAED4FD565C}" type="slidenum">
              <a:rPr lang="en-US" smtClean="0"/>
              <a:t>‹#›</a:t>
            </a:fld>
            <a:endParaRPr lang="en-US"/>
          </a:p>
        </p:txBody>
      </p:sp>
    </p:spTree>
    <p:extLst>
      <p:ext uri="{BB962C8B-B14F-4D97-AF65-F5344CB8AC3E}">
        <p14:creationId xmlns:p14="http://schemas.microsoft.com/office/powerpoint/2010/main" val="41324335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3123" y="201478"/>
            <a:ext cx="8770571" cy="1239864"/>
          </a:xfrm>
        </p:spPr>
        <p:txBody>
          <a:bodyPr>
            <a:normAutofit/>
          </a:bodyPr>
          <a:lstStyle/>
          <a:p>
            <a:pPr algn="ctr"/>
            <a:r>
              <a:rPr lang="en-US" dirty="0">
                <a:latin typeface="Garamond" panose="02020404030301010803" pitchFamily="18" charset="0"/>
              </a:rPr>
              <a:t>How Does a Clinician Say Goodbye?</a:t>
            </a:r>
          </a:p>
        </p:txBody>
      </p:sp>
      <p:sp>
        <p:nvSpPr>
          <p:cNvPr id="3" name="Content Placeholder 2"/>
          <p:cNvSpPr>
            <a:spLocks noGrp="1"/>
          </p:cNvSpPr>
          <p:nvPr>
            <p:ph idx="1"/>
          </p:nvPr>
        </p:nvSpPr>
        <p:spPr>
          <a:xfrm>
            <a:off x="784884" y="4079428"/>
            <a:ext cx="10353289" cy="1797804"/>
          </a:xfrm>
        </p:spPr>
        <p:txBody>
          <a:bodyPr>
            <a:normAutofit fontScale="32500" lnSpcReduction="20000"/>
          </a:bodyPr>
          <a:lstStyle/>
          <a:p>
            <a:pPr marL="0" indent="0" algn="ctr">
              <a:buNone/>
            </a:pPr>
            <a:r>
              <a:rPr lang="en-US" sz="4200" b="1" dirty="0">
                <a:solidFill>
                  <a:schemeClr val="accent6">
                    <a:lumMod val="75000"/>
                  </a:schemeClr>
                </a:solidFill>
              </a:rPr>
              <a:t>OPENING PROMPT</a:t>
            </a:r>
          </a:p>
          <a:p>
            <a:pPr marL="0" indent="0" algn="ctr">
              <a:buNone/>
            </a:pPr>
            <a:endParaRPr lang="en-US" b="1" dirty="0">
              <a:solidFill>
                <a:schemeClr val="accent6">
                  <a:lumMod val="75000"/>
                </a:schemeClr>
              </a:solidFill>
            </a:endParaRPr>
          </a:p>
          <a:p>
            <a:pPr marL="0" indent="0" algn="ctr">
              <a:buNone/>
            </a:pPr>
            <a:r>
              <a:rPr lang="en-US" sz="5900" b="1" i="1" dirty="0">
                <a:solidFill>
                  <a:schemeClr val="accent6">
                    <a:lumMod val="75000"/>
                  </a:schemeClr>
                </a:solidFill>
              </a:rPr>
              <a:t>Welcome!  (You should have one 3 page handout)</a:t>
            </a:r>
          </a:p>
          <a:p>
            <a:pPr marL="0" indent="0" algn="ctr">
              <a:buNone/>
            </a:pPr>
            <a:r>
              <a:rPr lang="en-US" b="1" dirty="0">
                <a:solidFill>
                  <a:schemeClr val="accent6">
                    <a:lumMod val="75000"/>
                  </a:schemeClr>
                </a:solidFill>
              </a:rPr>
              <a:t>			</a:t>
            </a:r>
            <a:endParaRPr lang="en-US" dirty="0">
              <a:solidFill>
                <a:schemeClr val="accent6">
                  <a:lumMod val="75000"/>
                </a:schemeClr>
              </a:solidFill>
            </a:endParaRPr>
          </a:p>
          <a:p>
            <a:pPr marL="0" indent="0" algn="ctr">
              <a:buNone/>
            </a:pPr>
            <a:r>
              <a:rPr lang="en-US" sz="8000" dirty="0">
                <a:solidFill>
                  <a:schemeClr val="accent6">
                    <a:lumMod val="75000"/>
                  </a:schemeClr>
                </a:solidFill>
              </a:rPr>
              <a:t>Recall a goodbye or lack thereof that affected you deeply.  Be prepared to discuss it with a neighbor.</a:t>
            </a:r>
            <a:endParaRPr lang="en-US" sz="8000" i="1" dirty="0">
              <a:solidFill>
                <a:schemeClr val="accent6">
                  <a:lumMod val="75000"/>
                </a:schemeClr>
              </a:solidFill>
            </a:endParaRPr>
          </a:p>
        </p:txBody>
      </p:sp>
      <p:sp>
        <p:nvSpPr>
          <p:cNvPr id="4" name="Rectangle 3"/>
          <p:cNvSpPr/>
          <p:nvPr/>
        </p:nvSpPr>
        <p:spPr>
          <a:xfrm>
            <a:off x="1683123" y="1778599"/>
            <a:ext cx="8556812" cy="1815882"/>
          </a:xfrm>
          <a:prstGeom prst="rect">
            <a:avLst/>
          </a:prstGeom>
        </p:spPr>
        <p:txBody>
          <a:bodyPr wrap="square">
            <a:spAutoFit/>
          </a:bodyPr>
          <a:lstStyle/>
          <a:p>
            <a:pPr algn="ctr">
              <a:lnSpc>
                <a:spcPct val="100000"/>
              </a:lnSpc>
            </a:pPr>
            <a:r>
              <a:rPr lang="en-US" sz="2800" i="1" dirty="0">
                <a:latin typeface="Garamond" panose="02020404030301010803" pitchFamily="18" charset="0"/>
              </a:rPr>
              <a:t>Jean Koh Peters</a:t>
            </a:r>
          </a:p>
          <a:p>
            <a:pPr algn="ctr">
              <a:lnSpc>
                <a:spcPct val="100000"/>
              </a:lnSpc>
            </a:pPr>
            <a:r>
              <a:rPr lang="en-US" sz="2800" i="1" dirty="0">
                <a:latin typeface="Garamond" panose="02020404030301010803" pitchFamily="18" charset="0"/>
              </a:rPr>
              <a:t>AALS Clinical Conference</a:t>
            </a:r>
          </a:p>
          <a:p>
            <a:pPr algn="ctr">
              <a:lnSpc>
                <a:spcPct val="100000"/>
              </a:lnSpc>
            </a:pPr>
            <a:r>
              <a:rPr lang="en-US" sz="2800" i="1" dirty="0">
                <a:latin typeface="Garamond" panose="02020404030301010803" pitchFamily="18" charset="0"/>
              </a:rPr>
              <a:t>Chicago, Illinois</a:t>
            </a:r>
          </a:p>
          <a:p>
            <a:pPr algn="ctr">
              <a:lnSpc>
                <a:spcPct val="100000"/>
              </a:lnSpc>
            </a:pPr>
            <a:r>
              <a:rPr lang="en-US" sz="2800" i="1" dirty="0">
                <a:latin typeface="Garamond" panose="02020404030301010803" pitchFamily="18" charset="0"/>
              </a:rPr>
              <a:t>May 1, 2018</a:t>
            </a:r>
          </a:p>
        </p:txBody>
      </p:sp>
    </p:spTree>
    <p:extLst>
      <p:ext uri="{BB962C8B-B14F-4D97-AF65-F5344CB8AC3E}">
        <p14:creationId xmlns:p14="http://schemas.microsoft.com/office/powerpoint/2010/main" val="598084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Four Principles for Leaving the Other’s World</a:t>
            </a:r>
          </a:p>
        </p:txBody>
      </p:sp>
      <p:sp>
        <p:nvSpPr>
          <p:cNvPr id="3" name="Content Placeholder 2"/>
          <p:cNvSpPr>
            <a:spLocks noGrp="1"/>
          </p:cNvSpPr>
          <p:nvPr>
            <p:ph idx="1"/>
          </p:nvPr>
        </p:nvSpPr>
        <p:spPr>
          <a:xfrm>
            <a:off x="836023" y="1845733"/>
            <a:ext cx="10319657" cy="4400083"/>
          </a:xfrm>
        </p:spPr>
        <p:txBody>
          <a:bodyPr>
            <a:normAutofit fontScale="85000" lnSpcReduction="20000"/>
          </a:bodyPr>
          <a:lstStyle/>
          <a:p>
            <a:pPr marL="914400" indent="-914400">
              <a:buFont typeface="+mj-lt"/>
              <a:buAutoNum type="arabicPeriod"/>
            </a:pPr>
            <a:r>
              <a:rPr lang="en-US" sz="4700" i="1" dirty="0"/>
              <a:t>The termination should match the relationship. </a:t>
            </a:r>
          </a:p>
          <a:p>
            <a:pPr lvl="2"/>
            <a:r>
              <a:rPr lang="en-US" sz="3900" dirty="0"/>
              <a:t>A fitting boundary that echoes the experience.</a:t>
            </a:r>
          </a:p>
          <a:p>
            <a:pPr lvl="2"/>
            <a:r>
              <a:rPr lang="en-US" sz="3900" dirty="0"/>
              <a:t>Complete the story/land the plane</a:t>
            </a:r>
          </a:p>
          <a:p>
            <a:pPr marL="914400" lvl="0" indent="-914400">
              <a:buFont typeface="+mj-lt"/>
              <a:buAutoNum type="arabicPeriod"/>
            </a:pPr>
            <a:r>
              <a:rPr lang="en-US" sz="4700" i="1" dirty="0"/>
              <a:t>Be honest both with them and with yourself as you end.</a:t>
            </a:r>
          </a:p>
          <a:p>
            <a:pPr marL="914400" lvl="0" indent="-914400">
              <a:buFont typeface="+mj-lt"/>
              <a:buAutoNum type="arabicPeriod"/>
            </a:pPr>
            <a:r>
              <a:rPr lang="en-US" sz="4700" i="1" dirty="0"/>
              <a:t>Consider carefully what termination means to them in this context. </a:t>
            </a:r>
          </a:p>
          <a:p>
            <a:pPr marL="914400" lvl="0" indent="-914400">
              <a:buFont typeface="+mj-lt"/>
              <a:buAutoNum type="arabicPeriod"/>
            </a:pPr>
            <a:r>
              <a:rPr lang="en-US" sz="4700" i="1" dirty="0"/>
              <a:t>Keep straight what they are experiencing from what you are experiencing and deal with them both.  </a:t>
            </a:r>
          </a:p>
          <a:p>
            <a:pPr>
              <a:buFont typeface="Arial" panose="020B0604020202020204" pitchFamily="34" charset="0"/>
              <a:buChar char="•"/>
            </a:pPr>
            <a:endParaRPr lang="en-US" dirty="0">
              <a:latin typeface="Garamond" panose="02020404030301010803" pitchFamily="18" charset="0"/>
            </a:endParaRPr>
          </a:p>
        </p:txBody>
      </p:sp>
    </p:spTree>
    <p:extLst>
      <p:ext uri="{BB962C8B-B14F-4D97-AF65-F5344CB8AC3E}">
        <p14:creationId xmlns:p14="http://schemas.microsoft.com/office/powerpoint/2010/main" val="1334036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Ten Skills and Strategies for the Professional Goodbye—1-5</a:t>
            </a:r>
          </a:p>
        </p:txBody>
      </p:sp>
      <p:sp>
        <p:nvSpPr>
          <p:cNvPr id="3" name="Content Placeholder 2"/>
          <p:cNvSpPr>
            <a:spLocks noGrp="1"/>
          </p:cNvSpPr>
          <p:nvPr>
            <p:ph idx="1"/>
          </p:nvPr>
        </p:nvSpPr>
        <p:spPr>
          <a:xfrm>
            <a:off x="836023" y="1845733"/>
            <a:ext cx="10319657" cy="4617059"/>
          </a:xfrm>
        </p:spPr>
        <p:txBody>
          <a:bodyPr>
            <a:noAutofit/>
          </a:bodyPr>
          <a:lstStyle/>
          <a:p>
            <a:pPr marL="514350" lvl="0" indent="-514350">
              <a:buFont typeface="+mj-lt"/>
              <a:buAutoNum type="arabicPeriod"/>
            </a:pPr>
            <a:r>
              <a:rPr lang="en-US" sz="3000" i="1" dirty="0"/>
              <a:t>Let the Hello Contain the Goodbye</a:t>
            </a:r>
            <a:r>
              <a:rPr lang="en-US" sz="3000" dirty="0"/>
              <a:t>:  Think about termination from Day 1.</a:t>
            </a:r>
          </a:p>
          <a:p>
            <a:pPr marL="514350" lvl="0" indent="-514350">
              <a:buFont typeface="+mj-lt"/>
              <a:buAutoNum type="arabicPeriod"/>
            </a:pPr>
            <a:r>
              <a:rPr lang="en-US" sz="3000" i="1" dirty="0"/>
              <a:t>Think carefully about timing and sequencing.</a:t>
            </a:r>
            <a:endParaRPr lang="en-US" sz="3000" dirty="0"/>
          </a:p>
          <a:p>
            <a:pPr lvl="1"/>
            <a:r>
              <a:rPr lang="en-US" cap="small" dirty="0"/>
              <a:t>Start early and divide into parts</a:t>
            </a:r>
          </a:p>
          <a:p>
            <a:pPr lvl="1"/>
            <a:r>
              <a:rPr lang="en-US" cap="small" dirty="0"/>
              <a:t>Integrate Petit Partings</a:t>
            </a:r>
          </a:p>
          <a:p>
            <a:pPr lvl="1"/>
            <a:r>
              <a:rPr lang="en-US" cap="small" dirty="0"/>
              <a:t>Wherever possible, involve your partner in the Design</a:t>
            </a:r>
          </a:p>
          <a:p>
            <a:pPr marL="514350" lvl="0" indent="-514350">
              <a:buFont typeface="+mj-lt"/>
              <a:buAutoNum type="arabicPeriod"/>
            </a:pPr>
            <a:r>
              <a:rPr lang="en-US" sz="3000" dirty="0"/>
              <a:t>As termination approaches, </a:t>
            </a:r>
            <a:r>
              <a:rPr lang="en-US" sz="3000" i="1" dirty="0"/>
              <a:t>address the impending goodbye head on. </a:t>
            </a:r>
          </a:p>
          <a:p>
            <a:pPr marL="514350" lvl="0" indent="-514350">
              <a:buFont typeface="+mj-lt"/>
              <a:buAutoNum type="arabicPeriod"/>
            </a:pPr>
            <a:r>
              <a:rPr lang="en-US" sz="3000" i="1" dirty="0"/>
              <a:t>Set goals for termination</a:t>
            </a:r>
            <a:r>
              <a:rPr lang="en-US" sz="3000" b="1" i="1" dirty="0"/>
              <a:t>.</a:t>
            </a:r>
            <a:endParaRPr lang="en-US" sz="3000" b="1" dirty="0"/>
          </a:p>
          <a:p>
            <a:pPr lvl="1"/>
            <a:r>
              <a:rPr lang="en-US" sz="2600" b="1" dirty="0"/>
              <a:t>And map a path through the last steps</a:t>
            </a:r>
            <a:endParaRPr lang="en-US" sz="2600" dirty="0"/>
          </a:p>
          <a:p>
            <a:pPr marL="514350" lvl="0" indent="-514350">
              <a:buFont typeface="+mj-lt"/>
              <a:buAutoNum type="arabicPeriod"/>
            </a:pPr>
            <a:r>
              <a:rPr lang="en-US" sz="3000" i="1" dirty="0"/>
              <a:t>Look Back.—</a:t>
            </a:r>
            <a:r>
              <a:rPr lang="en-US" sz="3000" dirty="0"/>
              <a:t>retrace your steps</a:t>
            </a:r>
            <a:endParaRPr lang="en-US" sz="3000" i="1" dirty="0"/>
          </a:p>
          <a:p>
            <a:pPr>
              <a:buFont typeface="Arial" panose="020B0604020202020204" pitchFamily="34" charset="0"/>
              <a:buChar char="•"/>
            </a:pPr>
            <a:endParaRPr lang="en-US" sz="3000" dirty="0">
              <a:latin typeface="Garamond" panose="02020404030301010803" pitchFamily="18" charset="0"/>
            </a:endParaRPr>
          </a:p>
        </p:txBody>
      </p:sp>
    </p:spTree>
    <p:extLst>
      <p:ext uri="{BB962C8B-B14F-4D97-AF65-F5344CB8AC3E}">
        <p14:creationId xmlns:p14="http://schemas.microsoft.com/office/powerpoint/2010/main" val="81833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Ten Skills and Strategies for the Professional Goodbye—6-10</a:t>
            </a:r>
            <a:endParaRPr lang="en-US" dirty="0"/>
          </a:p>
        </p:txBody>
      </p:sp>
      <p:sp>
        <p:nvSpPr>
          <p:cNvPr id="3" name="Content Placeholder 2"/>
          <p:cNvSpPr>
            <a:spLocks noGrp="1"/>
          </p:cNvSpPr>
          <p:nvPr>
            <p:ph idx="1"/>
          </p:nvPr>
        </p:nvSpPr>
        <p:spPr>
          <a:xfrm>
            <a:off x="836023" y="1845734"/>
            <a:ext cx="10319657" cy="4023360"/>
          </a:xfrm>
        </p:spPr>
        <p:txBody>
          <a:bodyPr>
            <a:normAutofit fontScale="25000" lnSpcReduction="20000"/>
          </a:bodyPr>
          <a:lstStyle/>
          <a:p>
            <a:pPr marL="0" lvl="0" indent="0">
              <a:buNone/>
            </a:pPr>
            <a:r>
              <a:rPr lang="en-US" sz="11200" i="1" dirty="0"/>
              <a:t>6.	Provide and Seek Honest Feedback.</a:t>
            </a:r>
          </a:p>
          <a:p>
            <a:pPr marL="914400" indent="-914400">
              <a:buFont typeface="Arial" panose="020B0604020202020204" pitchFamily="34" charset="0"/>
              <a:buAutoNum type="arabicPeriod" startAt="7"/>
            </a:pPr>
            <a:r>
              <a:rPr lang="en-US" sz="11200" dirty="0"/>
              <a:t>When you are both ready, </a:t>
            </a:r>
            <a:r>
              <a:rPr lang="en-US" sz="11200" i="1" dirty="0"/>
              <a:t>Look Forward.</a:t>
            </a:r>
          </a:p>
          <a:p>
            <a:pPr lvl="2"/>
            <a:r>
              <a:rPr lang="en-US" sz="8800" cap="small" dirty="0"/>
              <a:t>Make only promises you can keep</a:t>
            </a:r>
          </a:p>
          <a:p>
            <a:pPr marL="0" lvl="0" indent="0">
              <a:buNone/>
            </a:pPr>
            <a:r>
              <a:rPr lang="en-US" sz="11200" i="1" dirty="0"/>
              <a:t>8.	Work with others important to them, </a:t>
            </a:r>
            <a:r>
              <a:rPr lang="en-US" sz="11200" dirty="0"/>
              <a:t>where needed.</a:t>
            </a:r>
            <a:endParaRPr lang="en-US" sz="11200" i="1" dirty="0"/>
          </a:p>
          <a:p>
            <a:pPr marL="914400" lvl="0" indent="-914400">
              <a:buAutoNum type="arabicPeriod" startAt="9"/>
            </a:pPr>
            <a:r>
              <a:rPr lang="en-US" sz="11200" i="1" dirty="0"/>
              <a:t>Be creative.</a:t>
            </a:r>
          </a:p>
          <a:p>
            <a:pPr lvl="2"/>
            <a:r>
              <a:rPr lang="en-US" sz="9600" cap="small" dirty="0"/>
              <a:t>verbally—write out your last sentences?</a:t>
            </a:r>
          </a:p>
          <a:p>
            <a:pPr lvl="2"/>
            <a:r>
              <a:rPr lang="en-US" sz="9600" cap="small" dirty="0"/>
              <a:t>nonverbally—a time to put words aside?</a:t>
            </a:r>
          </a:p>
          <a:p>
            <a:pPr lvl="3"/>
            <a:r>
              <a:rPr lang="en-US" sz="9400" b="1" dirty="0"/>
              <a:t>BUT—gifts can be tricky</a:t>
            </a:r>
            <a:r>
              <a:rPr lang="en-US" sz="9400" b="1" cap="small" dirty="0"/>
              <a:t>—</a:t>
            </a:r>
            <a:r>
              <a:rPr lang="en-US" sz="9400" b="1" dirty="0"/>
              <a:t>nonreciprocal/disproportionate</a:t>
            </a:r>
            <a:endParaRPr lang="en-US" sz="9400" dirty="0"/>
          </a:p>
          <a:p>
            <a:pPr marL="914400" lvl="0" indent="-914400">
              <a:buAutoNum type="arabicPeriod" startAt="10"/>
            </a:pPr>
            <a:r>
              <a:rPr lang="en-US" sz="11200" dirty="0"/>
              <a:t>Ask yourself</a:t>
            </a:r>
            <a:r>
              <a:rPr lang="en-US" sz="11200" i="1" dirty="0"/>
              <a:t>, do we feel finished?</a:t>
            </a:r>
          </a:p>
          <a:p>
            <a:pPr lvl="2"/>
            <a:r>
              <a:rPr lang="en-US" sz="9600" cap="small" dirty="0"/>
              <a:t> or perhaps am I stuck in denial, anger, bargaining, depression instead?</a:t>
            </a:r>
          </a:p>
          <a:p>
            <a:pPr lvl="2"/>
            <a:r>
              <a:rPr lang="en-US" sz="9600" cap="small" dirty="0"/>
              <a:t>Am I sad but satisfied?</a:t>
            </a:r>
          </a:p>
          <a:p>
            <a:pPr marL="914400" lvl="2" indent="0">
              <a:buNone/>
            </a:pPr>
            <a:r>
              <a:rPr lang="en-US" sz="4000" i="1" dirty="0"/>
              <a:t> </a:t>
            </a:r>
          </a:p>
          <a:p>
            <a:pPr>
              <a:buFont typeface="Arial" panose="020B0604020202020204" pitchFamily="34" charset="0"/>
              <a:buChar char="•"/>
            </a:pPr>
            <a:endParaRPr lang="en-US" dirty="0">
              <a:latin typeface="Garamond" panose="02020404030301010803" pitchFamily="18" charset="0"/>
            </a:endParaRPr>
          </a:p>
        </p:txBody>
      </p:sp>
    </p:spTree>
    <p:extLst>
      <p:ext uri="{BB962C8B-B14F-4D97-AF65-F5344CB8AC3E}">
        <p14:creationId xmlns:p14="http://schemas.microsoft.com/office/powerpoint/2010/main" val="2950211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b="1" dirty="0"/>
              <a:t>The Dynamics of Goodbye—</a:t>
            </a:r>
            <a:br>
              <a:rPr lang="en-US" sz="4000" b="1" dirty="0"/>
            </a:br>
            <a:r>
              <a:rPr lang="en-US" sz="4000" b="1" dirty="0"/>
              <a:t>My Assumptions and Observations over a Career</a:t>
            </a:r>
          </a:p>
        </p:txBody>
      </p:sp>
      <p:sp>
        <p:nvSpPr>
          <p:cNvPr id="3" name="Content Placeholder 2"/>
          <p:cNvSpPr>
            <a:spLocks noGrp="1"/>
          </p:cNvSpPr>
          <p:nvPr>
            <p:ph idx="1"/>
          </p:nvPr>
        </p:nvSpPr>
        <p:spPr>
          <a:xfrm>
            <a:off x="836023" y="1534332"/>
            <a:ext cx="10319657" cy="4990454"/>
          </a:xfrm>
        </p:spPr>
        <p:txBody>
          <a:bodyPr>
            <a:noAutofit/>
          </a:bodyPr>
          <a:lstStyle/>
          <a:p>
            <a:r>
              <a:rPr lang="en-US" sz="3600" dirty="0">
                <a:latin typeface="Garamond" panose="02020404030301010803" pitchFamily="18" charset="0"/>
              </a:rPr>
              <a:t>We have been taught little about goodbye and generally resist facing and acknowledging loss.  In contrast, we focus heavily on saying hello and starting new ventures.</a:t>
            </a:r>
          </a:p>
          <a:p>
            <a:r>
              <a:rPr lang="en-US" sz="3600" dirty="0">
                <a:latin typeface="Garamond" panose="02020404030301010803" pitchFamily="18" charset="0"/>
              </a:rPr>
              <a:t>We therefore cannot rely on our instincts to improvise healthy goodbyes.  We must plan them carefully.</a:t>
            </a:r>
          </a:p>
          <a:p>
            <a:r>
              <a:rPr lang="en-US" sz="3600" dirty="0">
                <a:latin typeface="Garamond" panose="02020404030301010803" pitchFamily="18" charset="0"/>
              </a:rPr>
              <a:t>Even as our competence grows, goodbyes are rarely easy.</a:t>
            </a:r>
          </a:p>
          <a:p>
            <a:r>
              <a:rPr lang="en-US" sz="3600" dirty="0">
                <a:latin typeface="Garamond" panose="02020404030301010803" pitchFamily="18" charset="0"/>
              </a:rPr>
              <a:t>There are always new, unfamiliar goodbyes to say.</a:t>
            </a:r>
          </a:p>
        </p:txBody>
      </p:sp>
    </p:spTree>
    <p:extLst>
      <p:ext uri="{BB962C8B-B14F-4D97-AF65-F5344CB8AC3E}">
        <p14:creationId xmlns:p14="http://schemas.microsoft.com/office/powerpoint/2010/main" val="2511026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i="1" dirty="0"/>
              <a:t>Leaving the Client’s World:</a:t>
            </a:r>
            <a:br>
              <a:rPr lang="en-US" i="1" dirty="0"/>
            </a:br>
            <a:r>
              <a:rPr lang="en-US" b="1" i="1" dirty="0"/>
              <a:t>Reflective Writing Exercise</a:t>
            </a:r>
            <a:endParaRPr lang="en-US" i="1" dirty="0"/>
          </a:p>
        </p:txBody>
      </p:sp>
      <p:sp>
        <p:nvSpPr>
          <p:cNvPr id="3" name="Content Placeholder 2"/>
          <p:cNvSpPr>
            <a:spLocks noGrp="1"/>
          </p:cNvSpPr>
          <p:nvPr>
            <p:ph idx="1"/>
          </p:nvPr>
        </p:nvSpPr>
        <p:spPr>
          <a:xfrm>
            <a:off x="836023" y="1845734"/>
            <a:ext cx="10319657" cy="4023360"/>
          </a:xfrm>
        </p:spPr>
        <p:txBody>
          <a:bodyPr>
            <a:noAutofit/>
          </a:bodyPr>
          <a:lstStyle/>
          <a:p>
            <a:pPr marL="0" indent="0">
              <a:buNone/>
            </a:pPr>
            <a:r>
              <a:rPr lang="en-US" sz="6000" dirty="0"/>
              <a:t>Consider a recent or impending moment when a student did/will say a complicated goodbye to a client.  How did/will you suggest that they end this relationship?</a:t>
            </a:r>
            <a:endParaRPr lang="en-US" sz="6000" dirty="0">
              <a:latin typeface="Garamond" panose="02020404030301010803" pitchFamily="18" charset="0"/>
            </a:endParaRPr>
          </a:p>
        </p:txBody>
      </p:sp>
    </p:spTree>
    <p:extLst>
      <p:ext uri="{BB962C8B-B14F-4D97-AF65-F5344CB8AC3E}">
        <p14:creationId xmlns:p14="http://schemas.microsoft.com/office/powerpoint/2010/main" val="1032153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Retainers:  The Hello Contains the Goodbye</a:t>
            </a:r>
            <a:endParaRPr lang="en-US" i="1" dirty="0"/>
          </a:p>
        </p:txBody>
      </p:sp>
      <p:sp>
        <p:nvSpPr>
          <p:cNvPr id="3" name="Content Placeholder 2"/>
          <p:cNvSpPr>
            <a:spLocks noGrp="1"/>
          </p:cNvSpPr>
          <p:nvPr>
            <p:ph idx="1"/>
          </p:nvPr>
        </p:nvSpPr>
        <p:spPr>
          <a:xfrm>
            <a:off x="836023" y="1845734"/>
            <a:ext cx="10319657" cy="4023360"/>
          </a:xfrm>
        </p:spPr>
        <p:txBody>
          <a:bodyPr>
            <a:noAutofit/>
          </a:bodyPr>
          <a:lstStyle/>
          <a:p>
            <a:pPr marL="0" indent="0">
              <a:buNone/>
            </a:pPr>
            <a:r>
              <a:rPr lang="en-US" i="1" dirty="0"/>
              <a:t>Model Rule 1.2. Scope of Representation and Allocation of Authority between 	Client and Lawyer</a:t>
            </a:r>
          </a:p>
          <a:p>
            <a:pPr marL="457200" lvl="1" indent="0">
              <a:buNone/>
            </a:pPr>
            <a:r>
              <a:rPr lang="en-US" dirty="0"/>
              <a:t>(a) … a </a:t>
            </a:r>
            <a:r>
              <a:rPr lang="en-US" dirty="0">
                <a:solidFill>
                  <a:srgbClr val="C00000"/>
                </a:solidFill>
              </a:rPr>
              <a:t>lawyer shall abide by a client’s decisions concerning the objectives of representation </a:t>
            </a:r>
            <a:r>
              <a:rPr lang="en-US" dirty="0"/>
              <a:t>and, as required by Rule 1.4, shall consult with the client as to the means by which they are to be pursued.</a:t>
            </a:r>
          </a:p>
          <a:p>
            <a:pPr marL="0" indent="0">
              <a:buNone/>
            </a:pPr>
            <a:r>
              <a:rPr lang="en-US" i="1" dirty="0"/>
              <a:t>Model Rule 1.5. Fees</a:t>
            </a:r>
          </a:p>
          <a:p>
            <a:pPr marL="457200" lvl="1" indent="0">
              <a:buNone/>
            </a:pPr>
            <a:r>
              <a:rPr lang="en-US" dirty="0"/>
              <a:t>(b) The </a:t>
            </a:r>
            <a:r>
              <a:rPr lang="en-US" dirty="0">
                <a:solidFill>
                  <a:srgbClr val="C00000"/>
                </a:solidFill>
              </a:rPr>
              <a:t>scope of the representation </a:t>
            </a:r>
            <a:r>
              <a:rPr lang="en-US" dirty="0"/>
              <a:t>and the basis or rate of the fee and expenses for which the client will be responsible, </a:t>
            </a:r>
            <a:r>
              <a:rPr lang="en-US" dirty="0">
                <a:solidFill>
                  <a:srgbClr val="C00000"/>
                </a:solidFill>
              </a:rPr>
              <a:t>shall be communicated to the client, preferably in writing</a:t>
            </a:r>
            <a:r>
              <a:rPr lang="en-US" dirty="0"/>
              <a:t>, before or within a reasonable time after commencing the representation…</a:t>
            </a:r>
          </a:p>
        </p:txBody>
      </p:sp>
    </p:spTree>
    <p:extLst>
      <p:ext uri="{BB962C8B-B14F-4D97-AF65-F5344CB8AC3E}">
        <p14:creationId xmlns:p14="http://schemas.microsoft.com/office/powerpoint/2010/main" val="652754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72584" y="1376979"/>
            <a:ext cx="8885816" cy="4584607"/>
          </a:xfrm>
        </p:spPr>
        <p:txBody>
          <a:bodyPr>
            <a:normAutofit fontScale="70000" lnSpcReduction="20000"/>
          </a:bodyPr>
          <a:lstStyle/>
          <a:p>
            <a:endParaRPr lang="en-US" sz="6400" dirty="0"/>
          </a:p>
          <a:p>
            <a:pPr marL="0" indent="0">
              <a:buNone/>
            </a:pPr>
            <a:r>
              <a:rPr lang="en-US" sz="6400" dirty="0"/>
              <a:t>(d) Upon termination of representation, </a:t>
            </a:r>
            <a:r>
              <a:rPr lang="en-US" sz="6400" dirty="0">
                <a:solidFill>
                  <a:srgbClr val="FF0000"/>
                </a:solidFill>
              </a:rPr>
              <a:t>a lawyer shall take steps to the extent reasonably practicable to protect a client's interests</a:t>
            </a:r>
            <a:r>
              <a:rPr lang="en-US" sz="6400" dirty="0"/>
              <a:t>, such as giving reasonable notice to the client, allowing time for employment of other counsel…</a:t>
            </a:r>
            <a:endParaRPr lang="en-US" dirty="0"/>
          </a:p>
        </p:txBody>
      </p:sp>
      <p:sp>
        <p:nvSpPr>
          <p:cNvPr id="2" name="Title 1"/>
          <p:cNvSpPr>
            <a:spLocks noGrp="1"/>
          </p:cNvSpPr>
          <p:nvPr>
            <p:ph type="title" idx="4294967295"/>
          </p:nvPr>
        </p:nvSpPr>
        <p:spPr>
          <a:xfrm>
            <a:off x="0" y="417513"/>
            <a:ext cx="10058400" cy="719137"/>
          </a:xfrm>
        </p:spPr>
        <p:txBody>
          <a:bodyPr>
            <a:noAutofit/>
          </a:bodyPr>
          <a:lstStyle/>
          <a:p>
            <a:pPr algn="ctr"/>
            <a:r>
              <a:rPr lang="en-US" sz="2800" i="1" dirty="0">
                <a:latin typeface="+mn-lt"/>
              </a:rPr>
              <a:t>Rule 1.16 Declining or Terminating Representation, Model Rules of Professional Conduct </a:t>
            </a:r>
          </a:p>
        </p:txBody>
      </p:sp>
    </p:spTree>
    <p:extLst>
      <p:ext uri="{BB962C8B-B14F-4D97-AF65-F5344CB8AC3E}">
        <p14:creationId xmlns:p14="http://schemas.microsoft.com/office/powerpoint/2010/main" val="1132961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Client’s World--Concerns</a:t>
            </a:r>
          </a:p>
        </p:txBody>
      </p:sp>
      <p:sp>
        <p:nvSpPr>
          <p:cNvPr id="3" name="Content Placeholder 2"/>
          <p:cNvSpPr>
            <a:spLocks noGrp="1"/>
          </p:cNvSpPr>
          <p:nvPr>
            <p:ph idx="1"/>
          </p:nvPr>
        </p:nvSpPr>
        <p:spPr/>
        <p:txBody>
          <a:bodyPr>
            <a:normAutofit/>
          </a:bodyPr>
          <a:lstStyle/>
          <a:p>
            <a:r>
              <a:rPr lang="en-US" dirty="0"/>
              <a:t>Leaving a person in danger</a:t>
            </a:r>
          </a:p>
          <a:p>
            <a:r>
              <a:rPr lang="en-US" dirty="0"/>
              <a:t>Referrals</a:t>
            </a:r>
          </a:p>
          <a:p>
            <a:r>
              <a:rPr lang="en-US" dirty="0"/>
              <a:t>Not enough focus on the student’s experience of the good-bye</a:t>
            </a:r>
          </a:p>
          <a:p>
            <a:endParaRPr lang="en-US" dirty="0"/>
          </a:p>
        </p:txBody>
      </p:sp>
    </p:spTree>
    <p:extLst>
      <p:ext uri="{BB962C8B-B14F-4D97-AF65-F5344CB8AC3E}">
        <p14:creationId xmlns:p14="http://schemas.microsoft.com/office/powerpoint/2010/main" val="2639428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Client’s World--Concerns</a:t>
            </a:r>
          </a:p>
        </p:txBody>
      </p:sp>
      <p:sp>
        <p:nvSpPr>
          <p:cNvPr id="3" name="Content Placeholder 2"/>
          <p:cNvSpPr>
            <a:spLocks noGrp="1"/>
          </p:cNvSpPr>
          <p:nvPr>
            <p:ph idx="1"/>
          </p:nvPr>
        </p:nvSpPr>
        <p:spPr/>
        <p:txBody>
          <a:bodyPr>
            <a:normAutofit/>
          </a:bodyPr>
          <a:lstStyle/>
          <a:p>
            <a:r>
              <a:rPr lang="en-US" dirty="0"/>
              <a:t>How to help the student draw parameters for her goodbye to a client. What’s professional? What’s appropriate? What’s authentic?</a:t>
            </a:r>
          </a:p>
          <a:p>
            <a:r>
              <a:rPr lang="en-US" dirty="0"/>
              <a:t>Timing the goodbye with the student and the client with notice to both</a:t>
            </a:r>
          </a:p>
          <a:p>
            <a:r>
              <a:rPr lang="en-US" dirty="0"/>
              <a:t>How about goodbyes when the student might still be involved with the client? (Transactional clinic example)</a:t>
            </a:r>
          </a:p>
          <a:p>
            <a:r>
              <a:rPr lang="en-US" dirty="0"/>
              <a:t>As clinical professors are we making it OK for the client, my students, myself? How do we figure out how to say hard things?</a:t>
            </a:r>
          </a:p>
        </p:txBody>
      </p:sp>
    </p:spTree>
    <p:extLst>
      <p:ext uri="{BB962C8B-B14F-4D97-AF65-F5344CB8AC3E}">
        <p14:creationId xmlns:p14="http://schemas.microsoft.com/office/powerpoint/2010/main" val="2565508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Client’s World--Concerns</a:t>
            </a:r>
          </a:p>
        </p:txBody>
      </p:sp>
      <p:sp>
        <p:nvSpPr>
          <p:cNvPr id="3" name="Content Placeholder 2"/>
          <p:cNvSpPr>
            <a:spLocks noGrp="1"/>
          </p:cNvSpPr>
          <p:nvPr>
            <p:ph idx="1"/>
          </p:nvPr>
        </p:nvSpPr>
        <p:spPr/>
        <p:txBody>
          <a:bodyPr>
            <a:normAutofit/>
          </a:bodyPr>
          <a:lstStyle/>
          <a:p>
            <a:pPr marL="0" indent="0">
              <a:buNone/>
            </a:pPr>
            <a:endParaRPr lang="en-US" dirty="0"/>
          </a:p>
        </p:txBody>
      </p:sp>
    </p:spTree>
    <p:extLst>
      <p:ext uri="{BB962C8B-B14F-4D97-AF65-F5344CB8AC3E}">
        <p14:creationId xmlns:p14="http://schemas.microsoft.com/office/powerpoint/2010/main" val="1533022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Opening Exercise</a:t>
            </a:r>
          </a:p>
        </p:txBody>
      </p:sp>
      <p:sp>
        <p:nvSpPr>
          <p:cNvPr id="3" name="Content Placeholder 2"/>
          <p:cNvSpPr>
            <a:spLocks noGrp="1"/>
          </p:cNvSpPr>
          <p:nvPr>
            <p:ph idx="1"/>
          </p:nvPr>
        </p:nvSpPr>
        <p:spPr/>
        <p:txBody>
          <a:bodyPr>
            <a:noAutofit/>
          </a:bodyPr>
          <a:lstStyle/>
          <a:p>
            <a:pPr marL="0" indent="0">
              <a:buNone/>
            </a:pPr>
            <a:r>
              <a:rPr lang="en-US" sz="3600" dirty="0">
                <a:solidFill>
                  <a:schemeClr val="accent6">
                    <a:lumMod val="75000"/>
                  </a:schemeClr>
                </a:solidFill>
              </a:rPr>
              <a:t>Recall a goodbye or lack thereof that affected you deeply. </a:t>
            </a:r>
          </a:p>
          <a:p>
            <a:pPr marL="0" indent="0">
              <a:buNone/>
            </a:pPr>
            <a:endParaRPr lang="en-US" sz="3600" dirty="0">
              <a:solidFill>
                <a:schemeClr val="accent6">
                  <a:lumMod val="75000"/>
                </a:schemeClr>
              </a:solidFill>
            </a:endParaRPr>
          </a:p>
          <a:p>
            <a:pPr marL="0" indent="0">
              <a:buNone/>
            </a:pPr>
            <a:r>
              <a:rPr lang="en-US" sz="3600" dirty="0">
                <a:solidFill>
                  <a:schemeClr val="accent6">
                    <a:lumMod val="75000"/>
                  </a:schemeClr>
                </a:solidFill>
              </a:rPr>
              <a:t> Discuss it with a neighbor—2 mins for each of you.</a:t>
            </a:r>
          </a:p>
          <a:p>
            <a:pPr marL="0" indent="0">
              <a:buNone/>
            </a:pPr>
            <a:endParaRPr lang="en-US" sz="3600" dirty="0">
              <a:solidFill>
                <a:schemeClr val="accent6">
                  <a:lumMod val="75000"/>
                </a:schemeClr>
              </a:solidFill>
            </a:endParaRPr>
          </a:p>
          <a:p>
            <a:pPr marL="0" indent="0">
              <a:buNone/>
            </a:pPr>
            <a:r>
              <a:rPr lang="en-US" sz="3600" dirty="0">
                <a:solidFill>
                  <a:schemeClr val="accent6">
                    <a:lumMod val="75000"/>
                  </a:schemeClr>
                </a:solidFill>
              </a:rPr>
              <a:t>Immediately after, I will ask you to complete this sentence with ONE WORD:</a:t>
            </a:r>
          </a:p>
          <a:p>
            <a:pPr marL="0" indent="0">
              <a:buNone/>
            </a:pPr>
            <a:r>
              <a:rPr lang="en-US" sz="3600" dirty="0">
                <a:solidFill>
                  <a:schemeClr val="accent6">
                    <a:lumMod val="75000"/>
                  </a:schemeClr>
                </a:solidFill>
              </a:rPr>
              <a:t>               </a:t>
            </a:r>
            <a:r>
              <a:rPr lang="en-US" sz="3600" i="1" dirty="0">
                <a:solidFill>
                  <a:schemeClr val="accent6">
                    <a:lumMod val="75000"/>
                  </a:schemeClr>
                </a:solidFill>
              </a:rPr>
              <a:t>Goodbyes can be _________________________.</a:t>
            </a:r>
          </a:p>
          <a:p>
            <a:pPr marL="0" indent="0">
              <a:buNone/>
            </a:pPr>
            <a:endParaRPr lang="en-US" sz="3600" dirty="0">
              <a:solidFill>
                <a:schemeClr val="accent6">
                  <a:lumMod val="75000"/>
                </a:schemeClr>
              </a:solidFill>
            </a:endParaRPr>
          </a:p>
          <a:p>
            <a:pPr marL="0" indent="0">
              <a:buNone/>
            </a:pPr>
            <a:endParaRPr lang="en-US" sz="3600" i="1" dirty="0">
              <a:solidFill>
                <a:schemeClr val="accent6">
                  <a:lumMod val="75000"/>
                </a:schemeClr>
              </a:solidFill>
            </a:endParaRPr>
          </a:p>
          <a:p>
            <a:pPr marL="0" indent="0">
              <a:buNone/>
            </a:pPr>
            <a:endParaRPr lang="en-US" sz="3600" i="1" dirty="0">
              <a:solidFill>
                <a:schemeClr val="accent6">
                  <a:lumMod val="75000"/>
                </a:schemeClr>
              </a:solidFill>
            </a:endParaRPr>
          </a:p>
          <a:p>
            <a:pPr marL="0" indent="0">
              <a:buNone/>
            </a:pPr>
            <a:endParaRPr lang="en-US" sz="3600" dirty="0"/>
          </a:p>
          <a:p>
            <a:pPr marL="0" indent="0">
              <a:buNone/>
            </a:pPr>
            <a:endParaRPr lang="en-US" sz="3600" dirty="0"/>
          </a:p>
          <a:p>
            <a:endParaRPr lang="en-US" sz="3600" dirty="0"/>
          </a:p>
        </p:txBody>
      </p:sp>
    </p:spTree>
    <p:extLst>
      <p:ext uri="{BB962C8B-B14F-4D97-AF65-F5344CB8AC3E}">
        <p14:creationId xmlns:p14="http://schemas.microsoft.com/office/powerpoint/2010/main" val="1321678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Client’s World—Insights</a:t>
            </a:r>
          </a:p>
        </p:txBody>
      </p:sp>
      <p:sp>
        <p:nvSpPr>
          <p:cNvPr id="3" name="Content Placeholder 2"/>
          <p:cNvSpPr>
            <a:spLocks noGrp="1"/>
          </p:cNvSpPr>
          <p:nvPr>
            <p:ph idx="1"/>
          </p:nvPr>
        </p:nvSpPr>
        <p:spPr/>
        <p:txBody>
          <a:bodyPr>
            <a:normAutofit/>
          </a:bodyPr>
          <a:lstStyle/>
          <a:p>
            <a:r>
              <a:rPr lang="en-US" dirty="0"/>
              <a:t>Be in solidarity with the incompleteness</a:t>
            </a:r>
          </a:p>
          <a:p>
            <a:r>
              <a:rPr lang="en-US" dirty="0"/>
              <a:t>Work through with the students what will give them a sense of completeness/closure</a:t>
            </a:r>
          </a:p>
          <a:p>
            <a:r>
              <a:rPr lang="en-US" dirty="0"/>
              <a:t>Leave a relationship with no remainders</a:t>
            </a:r>
          </a:p>
          <a:p>
            <a:r>
              <a:rPr lang="en-US" dirty="0"/>
              <a:t>Letter prefacing the goodbye meeting with the client</a:t>
            </a:r>
          </a:p>
          <a:p>
            <a:r>
              <a:rPr lang="en-US" dirty="0"/>
              <a:t>You end the lawyer-client relationship but may begin a new relationship like as a donor or board member</a:t>
            </a:r>
          </a:p>
          <a:p>
            <a:r>
              <a:rPr lang="en-US" dirty="0"/>
              <a:t>Goodbye doesn’t always have to be the end</a:t>
            </a:r>
          </a:p>
          <a:p>
            <a:r>
              <a:rPr lang="en-US" dirty="0"/>
              <a:t>Does the client </a:t>
            </a:r>
            <a:r>
              <a:rPr lang="en-US" i="1" dirty="0"/>
              <a:t>really </a:t>
            </a:r>
            <a:r>
              <a:rPr lang="en-US" dirty="0"/>
              <a:t>want to be in touch with you?</a:t>
            </a:r>
          </a:p>
        </p:txBody>
      </p:sp>
    </p:spTree>
    <p:extLst>
      <p:ext uri="{BB962C8B-B14F-4D97-AF65-F5344CB8AC3E}">
        <p14:creationId xmlns:p14="http://schemas.microsoft.com/office/powerpoint/2010/main" val="1810431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Client’s World—Insights</a:t>
            </a:r>
          </a:p>
        </p:txBody>
      </p:sp>
      <p:sp>
        <p:nvSpPr>
          <p:cNvPr id="3" name="Content Placeholder 2"/>
          <p:cNvSpPr>
            <a:spLocks noGrp="1"/>
          </p:cNvSpPr>
          <p:nvPr>
            <p:ph idx="1"/>
          </p:nvPr>
        </p:nvSpPr>
        <p:spPr/>
        <p:txBody>
          <a:bodyPr>
            <a:normAutofit/>
          </a:bodyPr>
          <a:lstStyle/>
          <a:p>
            <a:r>
              <a:rPr lang="en-US" dirty="0"/>
              <a:t>Are you better off ending the relationship while it’s still good? While ethical boundaries are still in place?</a:t>
            </a:r>
          </a:p>
          <a:p>
            <a:r>
              <a:rPr lang="en-US" dirty="0"/>
              <a:t>Figure out a way to talk about/revisit hard events or conversations. Can you put it in proportion?</a:t>
            </a:r>
          </a:p>
        </p:txBody>
      </p:sp>
    </p:spTree>
    <p:extLst>
      <p:ext uri="{BB962C8B-B14F-4D97-AF65-F5344CB8AC3E}">
        <p14:creationId xmlns:p14="http://schemas.microsoft.com/office/powerpoint/2010/main" val="3397737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Client’s World—Insights</a:t>
            </a:r>
          </a:p>
        </p:txBody>
      </p:sp>
      <p:sp>
        <p:nvSpPr>
          <p:cNvPr id="3" name="Content Placeholder 2"/>
          <p:cNvSpPr>
            <a:spLocks noGrp="1"/>
          </p:cNvSpPr>
          <p:nvPr>
            <p:ph idx="1"/>
          </p:nvPr>
        </p:nvSpPr>
        <p:spPr/>
        <p:txBody>
          <a:bodyPr>
            <a:normAutofit/>
          </a:bodyPr>
          <a:lstStyle/>
          <a:p>
            <a:pPr marL="0" indent="0">
              <a:buNone/>
            </a:pPr>
            <a:endParaRPr lang="en-US" dirty="0"/>
          </a:p>
        </p:txBody>
      </p:sp>
    </p:spTree>
    <p:extLst>
      <p:ext uri="{BB962C8B-B14F-4D97-AF65-F5344CB8AC3E}">
        <p14:creationId xmlns:p14="http://schemas.microsoft.com/office/powerpoint/2010/main" val="858940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Client’s World—</a:t>
            </a:r>
            <a:br>
              <a:rPr lang="en-US" dirty="0"/>
            </a:br>
            <a:r>
              <a:rPr lang="en-US" dirty="0"/>
              <a:t>Prominent Traps</a:t>
            </a:r>
          </a:p>
        </p:txBody>
      </p:sp>
      <p:sp>
        <p:nvSpPr>
          <p:cNvPr id="3" name="Content Placeholder 2"/>
          <p:cNvSpPr>
            <a:spLocks noGrp="1"/>
          </p:cNvSpPr>
          <p:nvPr>
            <p:ph idx="1"/>
          </p:nvPr>
        </p:nvSpPr>
        <p:spPr/>
        <p:txBody>
          <a:bodyPr>
            <a:normAutofit fontScale="85000" lnSpcReduction="10000"/>
          </a:bodyPr>
          <a:lstStyle/>
          <a:p>
            <a:r>
              <a:rPr lang="en-US" sz="3600" b="1" i="1" dirty="0"/>
              <a:t>Goodbyes are “not lawyering”</a:t>
            </a:r>
          </a:p>
          <a:p>
            <a:pPr marL="0" indent="0">
              <a:buNone/>
            </a:pPr>
            <a:endParaRPr lang="en-US" sz="3600" b="1" i="1" dirty="0"/>
          </a:p>
          <a:p>
            <a:r>
              <a:rPr lang="en-US" sz="3600" b="1" i="1" dirty="0"/>
              <a:t>Failing to complete the story—saying hello but not goodbye</a:t>
            </a:r>
          </a:p>
          <a:p>
            <a:pPr marL="0" indent="0">
              <a:buNone/>
            </a:pPr>
            <a:endParaRPr lang="en-US" sz="3600" b="1" i="1" dirty="0"/>
          </a:p>
          <a:p>
            <a:r>
              <a:rPr lang="en-US" sz="3600" b="1" i="1" dirty="0"/>
              <a:t> Overdoing or Underdoing</a:t>
            </a:r>
          </a:p>
          <a:p>
            <a:pPr marL="0" indent="0">
              <a:buNone/>
            </a:pPr>
            <a:endParaRPr lang="en-US" sz="3600" b="1" i="1" dirty="0"/>
          </a:p>
          <a:p>
            <a:r>
              <a:rPr lang="en-US" sz="3600" b="1" i="1" dirty="0"/>
              <a:t> Focusing what happens repetitively to us (having the client leave our world) but not what happens a single time to her (leaving our world)</a:t>
            </a:r>
          </a:p>
          <a:p>
            <a:pPr marL="0" indent="0">
              <a:buNone/>
            </a:pPr>
            <a:endParaRPr lang="en-US" sz="3600" b="1" i="1" dirty="0"/>
          </a:p>
        </p:txBody>
      </p:sp>
    </p:spTree>
    <p:extLst>
      <p:ext uri="{BB962C8B-B14F-4D97-AF65-F5344CB8AC3E}">
        <p14:creationId xmlns:p14="http://schemas.microsoft.com/office/powerpoint/2010/main" val="3267390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Client’s World:</a:t>
            </a:r>
            <a:br>
              <a:rPr lang="en-US" dirty="0"/>
            </a:br>
            <a:r>
              <a:rPr lang="en-US" dirty="0"/>
              <a:t>Remember</a:t>
            </a:r>
          </a:p>
        </p:txBody>
      </p:sp>
      <p:sp>
        <p:nvSpPr>
          <p:cNvPr id="3" name="Content Placeholder 2"/>
          <p:cNvSpPr>
            <a:spLocks noGrp="1"/>
          </p:cNvSpPr>
          <p:nvPr>
            <p:ph idx="1"/>
          </p:nvPr>
        </p:nvSpPr>
        <p:spPr/>
        <p:txBody>
          <a:bodyPr>
            <a:normAutofit/>
          </a:bodyPr>
          <a:lstStyle/>
          <a:p>
            <a:pPr marL="0" indent="0">
              <a:buNone/>
            </a:pPr>
            <a:endParaRPr lang="en-US" sz="2400" b="1" i="1" dirty="0"/>
          </a:p>
          <a:p>
            <a:pPr lvl="1"/>
            <a:r>
              <a:rPr lang="en-US" sz="3500" dirty="0"/>
              <a:t>Make way and lay the groundwork for healthy constructive professional relationships in the future.</a:t>
            </a:r>
          </a:p>
          <a:p>
            <a:pPr lvl="1"/>
            <a:r>
              <a:rPr lang="en-US" sz="3500" dirty="0"/>
              <a:t>Encourage the client wherever possible.</a:t>
            </a:r>
          </a:p>
          <a:p>
            <a:pPr lvl="1"/>
            <a:r>
              <a:rPr lang="en-US" sz="3500" dirty="0"/>
              <a:t>Be honest and don’t sugarcoat.</a:t>
            </a:r>
          </a:p>
          <a:p>
            <a:pPr lvl="1"/>
            <a:r>
              <a:rPr lang="en-US" sz="3500" dirty="0"/>
              <a:t>Acknowledge the privilege of working with them.</a:t>
            </a:r>
          </a:p>
          <a:p>
            <a:pPr marL="914400" lvl="2" indent="0">
              <a:buNone/>
            </a:pPr>
            <a:r>
              <a:rPr lang="en-US" sz="3100" dirty="0"/>
              <a:t>Silverstein:  </a:t>
            </a:r>
            <a:r>
              <a:rPr lang="en-US" sz="3100" i="1" dirty="0"/>
              <a:t>While the relationship is indeed over, it had meaning.</a:t>
            </a:r>
            <a:endParaRPr lang="en-US" sz="3100" dirty="0"/>
          </a:p>
          <a:p>
            <a:pPr lvl="1"/>
            <a:r>
              <a:rPr lang="en-US" sz="3500" dirty="0"/>
              <a:t>Respect dignity, voice and story as you part.</a:t>
            </a:r>
          </a:p>
        </p:txBody>
      </p:sp>
    </p:spTree>
    <p:extLst>
      <p:ext uri="{BB962C8B-B14F-4D97-AF65-F5344CB8AC3E}">
        <p14:creationId xmlns:p14="http://schemas.microsoft.com/office/powerpoint/2010/main" val="1485483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Student’s World:</a:t>
            </a:r>
            <a:br>
              <a:rPr lang="en-US" dirty="0"/>
            </a:br>
            <a:r>
              <a:rPr lang="en-US" b="1" dirty="0"/>
              <a:t>Hypothetical</a:t>
            </a:r>
          </a:p>
        </p:txBody>
      </p:sp>
      <p:sp>
        <p:nvSpPr>
          <p:cNvPr id="3" name="Content Placeholder 2"/>
          <p:cNvSpPr>
            <a:spLocks noGrp="1"/>
          </p:cNvSpPr>
          <p:nvPr>
            <p:ph idx="1"/>
          </p:nvPr>
        </p:nvSpPr>
        <p:spPr/>
        <p:txBody>
          <a:bodyPr>
            <a:normAutofit/>
          </a:bodyPr>
          <a:lstStyle/>
          <a:p>
            <a:pPr marL="0" indent="0">
              <a:buNone/>
            </a:pPr>
            <a:r>
              <a:rPr lang="en-US" i="1" dirty="0"/>
              <a:t>	A beloved student is graduating.  You have worked closely with Sam for a client who has had both a very emotional time and whose case, which you are continuing, has uncertain prospects for success.  You and Sam have also spent many hours talking about her professional plans, which are currently on a good footing.</a:t>
            </a:r>
            <a:endParaRPr lang="en-US" dirty="0"/>
          </a:p>
          <a:p>
            <a:pPr marL="0" indent="0">
              <a:buNone/>
            </a:pPr>
            <a:endParaRPr lang="en-US" dirty="0"/>
          </a:p>
          <a:p>
            <a:pPr marL="0" indent="0">
              <a:buNone/>
            </a:pPr>
            <a:r>
              <a:rPr lang="en-US" i="1" dirty="0"/>
              <a:t>	The semester is ending and graduation is three weeks from now.  How will you say goodbye?</a:t>
            </a:r>
          </a:p>
          <a:p>
            <a:pPr marL="0" indent="0">
              <a:buNone/>
            </a:pPr>
            <a:endParaRPr lang="en-US" i="1" dirty="0"/>
          </a:p>
          <a:p>
            <a:pPr marL="0" indent="0">
              <a:buNone/>
            </a:pPr>
            <a:r>
              <a:rPr lang="en-US" i="1" dirty="0"/>
              <a:t>	Discuss with the same neighbor.</a:t>
            </a:r>
            <a:endParaRPr lang="en-US" dirty="0"/>
          </a:p>
        </p:txBody>
      </p:sp>
    </p:spTree>
    <p:extLst>
      <p:ext uri="{BB962C8B-B14F-4D97-AF65-F5344CB8AC3E}">
        <p14:creationId xmlns:p14="http://schemas.microsoft.com/office/powerpoint/2010/main" val="2721007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Student’s World--Concerns</a:t>
            </a:r>
          </a:p>
        </p:txBody>
      </p:sp>
      <p:sp>
        <p:nvSpPr>
          <p:cNvPr id="3" name="Content Placeholder 2"/>
          <p:cNvSpPr>
            <a:spLocks noGrp="1"/>
          </p:cNvSpPr>
          <p:nvPr>
            <p:ph idx="1"/>
          </p:nvPr>
        </p:nvSpPr>
        <p:spPr/>
        <p:txBody>
          <a:bodyPr/>
          <a:lstStyle/>
          <a:p>
            <a:r>
              <a:rPr lang="en-US" dirty="0"/>
              <a:t>How does student #1 decrease so that student #2 can increase?</a:t>
            </a:r>
          </a:p>
          <a:p>
            <a:r>
              <a:rPr lang="en-US" dirty="0"/>
              <a:t>Navigating the end of a particular group of students; the end of an era</a:t>
            </a:r>
          </a:p>
          <a:p>
            <a:r>
              <a:rPr lang="en-US" dirty="0"/>
              <a:t>Last class of the semester rituals?</a:t>
            </a:r>
          </a:p>
          <a:p>
            <a:r>
              <a:rPr lang="en-US" dirty="0"/>
              <a:t>Are we avoiding saying goodbye?</a:t>
            </a:r>
          </a:p>
          <a:p>
            <a:r>
              <a:rPr lang="en-US" dirty="0"/>
              <a:t>Differential planning for students with different working relationships</a:t>
            </a:r>
          </a:p>
          <a:p>
            <a:r>
              <a:rPr lang="en-US" dirty="0"/>
              <a:t>What do we say to students that we aren’t sure are going to be great lawyers?</a:t>
            </a:r>
          </a:p>
          <a:p>
            <a:endParaRPr lang="en-US" dirty="0"/>
          </a:p>
        </p:txBody>
      </p:sp>
    </p:spTree>
    <p:extLst>
      <p:ext uri="{BB962C8B-B14F-4D97-AF65-F5344CB8AC3E}">
        <p14:creationId xmlns:p14="http://schemas.microsoft.com/office/powerpoint/2010/main" val="1206636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Student’s World--Concerns</a:t>
            </a:r>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4210645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Student’s World--Concerns</a:t>
            </a:r>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2054203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Student’s World--Insights</a:t>
            </a:r>
          </a:p>
        </p:txBody>
      </p:sp>
      <p:sp>
        <p:nvSpPr>
          <p:cNvPr id="3" name="Content Placeholder 2"/>
          <p:cNvSpPr>
            <a:spLocks noGrp="1"/>
          </p:cNvSpPr>
          <p:nvPr>
            <p:ph idx="1"/>
          </p:nvPr>
        </p:nvSpPr>
        <p:spPr/>
        <p:txBody>
          <a:bodyPr/>
          <a:lstStyle/>
          <a:p>
            <a:r>
              <a:rPr lang="en-US" dirty="0"/>
              <a:t>Mark the end of an era for the students</a:t>
            </a:r>
          </a:p>
          <a:p>
            <a:r>
              <a:rPr lang="en-US" dirty="0"/>
              <a:t>Signal that you will always remember the student as a 2L</a:t>
            </a:r>
          </a:p>
          <a:p>
            <a:r>
              <a:rPr lang="en-US" dirty="0"/>
              <a:t>Students can teach us to say goodbye</a:t>
            </a:r>
          </a:p>
          <a:p>
            <a:r>
              <a:rPr lang="en-US" dirty="0"/>
              <a:t>End one relationship and start the next one</a:t>
            </a:r>
          </a:p>
          <a:p>
            <a:r>
              <a:rPr lang="en-US" dirty="0"/>
              <a:t>“I remember your first oral argument, and I can’t wait for us to be brothers and sisters in the bar.”</a:t>
            </a:r>
          </a:p>
          <a:p>
            <a:r>
              <a:rPr lang="en-US" dirty="0"/>
              <a:t>Students are overwhelmed. We are too, but we are repeat players. We can give them a parting gift by teaching them how to do this.</a:t>
            </a:r>
          </a:p>
          <a:p>
            <a:endParaRPr lang="en-US" dirty="0"/>
          </a:p>
        </p:txBody>
      </p:sp>
    </p:spTree>
    <p:extLst>
      <p:ext uri="{BB962C8B-B14F-4D97-AF65-F5344CB8AC3E}">
        <p14:creationId xmlns:p14="http://schemas.microsoft.com/office/powerpoint/2010/main" val="2056228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6700" dirty="0" err="1"/>
              <a:t>Wordmap</a:t>
            </a:r>
            <a:r>
              <a:rPr lang="en-US" dirty="0"/>
              <a:t> </a:t>
            </a:r>
            <a:br>
              <a:rPr lang="en-US" dirty="0"/>
            </a:br>
            <a:r>
              <a:rPr lang="en-US" sz="2200" dirty="0"/>
              <a:t>http://</a:t>
            </a:r>
            <a:r>
              <a:rPr lang="en-US" sz="2200" dirty="0" err="1"/>
              <a:t>www.richardwheeler.net</a:t>
            </a:r>
            <a:r>
              <a:rPr lang="en-US" sz="2200" dirty="0"/>
              <a:t>/interactive/</a:t>
            </a:r>
            <a:r>
              <a:rPr lang="en-US" sz="2200" dirty="0" err="1"/>
              <a:t>wordmap.php</a:t>
            </a:r>
            <a:br>
              <a:rPr lang="en-US" sz="2200" dirty="0"/>
            </a:br>
            <a:endParaRPr lang="en-US" dirty="0"/>
          </a:p>
        </p:txBody>
      </p:sp>
    </p:spTree>
    <p:extLst>
      <p:ext uri="{BB962C8B-B14F-4D97-AF65-F5344CB8AC3E}">
        <p14:creationId xmlns:p14="http://schemas.microsoft.com/office/powerpoint/2010/main" val="679964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Student’s World--Insights</a:t>
            </a:r>
          </a:p>
        </p:txBody>
      </p:sp>
      <p:sp>
        <p:nvSpPr>
          <p:cNvPr id="3" name="Content Placeholder 2"/>
          <p:cNvSpPr>
            <a:spLocks noGrp="1"/>
          </p:cNvSpPr>
          <p:nvPr>
            <p:ph idx="1"/>
          </p:nvPr>
        </p:nvSpPr>
        <p:spPr/>
        <p:txBody>
          <a:bodyPr/>
          <a:lstStyle/>
          <a:p>
            <a:r>
              <a:rPr lang="en-US" dirty="0"/>
              <a:t>Avoid the “goodbye party syndrome” where everything was great all the time.</a:t>
            </a:r>
          </a:p>
          <a:p>
            <a:r>
              <a:rPr lang="en-US" dirty="0"/>
              <a:t>Say something authentic about the student’s work. Why not acknowledge the bumps or difficulties in the student’s work. “I’m pulling for you. I’m really excited that the place where you’re working will help you with….”</a:t>
            </a:r>
          </a:p>
          <a:p>
            <a:r>
              <a:rPr lang="en-US" dirty="0"/>
              <a:t>Show the student that you aren’t chickening out.</a:t>
            </a:r>
          </a:p>
          <a:p>
            <a:r>
              <a:rPr lang="en-US" dirty="0"/>
              <a:t>Be honest.</a:t>
            </a:r>
          </a:p>
          <a:p>
            <a:r>
              <a:rPr lang="en-US" dirty="0"/>
              <a:t>Be wary of gifts.</a:t>
            </a:r>
          </a:p>
        </p:txBody>
      </p:sp>
    </p:spTree>
    <p:extLst>
      <p:ext uri="{BB962C8B-B14F-4D97-AF65-F5344CB8AC3E}">
        <p14:creationId xmlns:p14="http://schemas.microsoft.com/office/powerpoint/2010/main" val="143220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Student’s World--Insights</a:t>
            </a:r>
          </a:p>
        </p:txBody>
      </p:sp>
      <p:sp>
        <p:nvSpPr>
          <p:cNvPr id="3" name="Content Placeholder 2"/>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323986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Student’s World:</a:t>
            </a:r>
            <a:br>
              <a:rPr lang="en-US" dirty="0"/>
            </a:br>
            <a:r>
              <a:rPr lang="en-US" dirty="0"/>
              <a:t>Prominent Traps</a:t>
            </a:r>
          </a:p>
        </p:txBody>
      </p:sp>
      <p:sp>
        <p:nvSpPr>
          <p:cNvPr id="3" name="Content Placeholder 2"/>
          <p:cNvSpPr>
            <a:spLocks noGrp="1"/>
          </p:cNvSpPr>
          <p:nvPr>
            <p:ph idx="1"/>
          </p:nvPr>
        </p:nvSpPr>
        <p:spPr/>
        <p:txBody>
          <a:bodyPr>
            <a:normAutofit fontScale="92500" lnSpcReduction="10000"/>
          </a:bodyPr>
          <a:lstStyle/>
          <a:p>
            <a:r>
              <a:rPr lang="en-US" sz="3600" b="1" i="1" dirty="0"/>
              <a:t>Farewell Party Syndrome—</a:t>
            </a:r>
            <a:r>
              <a:rPr lang="en-US" sz="3600" dirty="0"/>
              <a:t>the good without the bad; sugarcoating</a:t>
            </a:r>
          </a:p>
          <a:p>
            <a:endParaRPr lang="en-US" sz="3600" dirty="0"/>
          </a:p>
          <a:p>
            <a:r>
              <a:rPr lang="en-US" sz="3600" b="1" i="1" dirty="0"/>
              <a:t>Assuming we have infinite time—</a:t>
            </a:r>
            <a:r>
              <a:rPr lang="en-US" sz="3600" dirty="0"/>
              <a:t>example:</a:t>
            </a:r>
            <a:r>
              <a:rPr lang="en-US" sz="3600" b="1" i="1" dirty="0"/>
              <a:t> </a:t>
            </a:r>
            <a:r>
              <a:rPr lang="en-US" sz="3600" i="1" dirty="0"/>
              <a:t>fabric tying exercise</a:t>
            </a:r>
          </a:p>
          <a:p>
            <a:pPr marL="0" indent="0">
              <a:buNone/>
            </a:pPr>
            <a:endParaRPr lang="en-US" sz="3600" i="1" dirty="0"/>
          </a:p>
          <a:p>
            <a:r>
              <a:rPr lang="en-US" sz="3600" b="1" i="1" dirty="0"/>
              <a:t>Focusing what happens repetitively to us (having students graduate year after year) but not what happens a single time to her (law school graduation)</a:t>
            </a:r>
          </a:p>
          <a:p>
            <a:endParaRPr lang="en-US" sz="3600" i="1" dirty="0"/>
          </a:p>
          <a:p>
            <a:endParaRPr lang="en-US" sz="3600" i="1" dirty="0"/>
          </a:p>
          <a:p>
            <a:endParaRPr lang="en-US" sz="3600" b="1" i="1" dirty="0"/>
          </a:p>
          <a:p>
            <a:endParaRPr lang="en-US" dirty="0"/>
          </a:p>
        </p:txBody>
      </p:sp>
    </p:spTree>
    <p:extLst>
      <p:ext uri="{BB962C8B-B14F-4D97-AF65-F5344CB8AC3E}">
        <p14:creationId xmlns:p14="http://schemas.microsoft.com/office/powerpoint/2010/main" val="4133477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Student’s World:</a:t>
            </a:r>
            <a:br>
              <a:rPr lang="en-US" dirty="0"/>
            </a:br>
            <a:r>
              <a:rPr lang="en-US" dirty="0"/>
              <a:t>Concrete Ideas</a:t>
            </a:r>
          </a:p>
        </p:txBody>
      </p:sp>
      <p:sp>
        <p:nvSpPr>
          <p:cNvPr id="3" name="Content Placeholder 2"/>
          <p:cNvSpPr>
            <a:spLocks noGrp="1"/>
          </p:cNvSpPr>
          <p:nvPr>
            <p:ph idx="1"/>
          </p:nvPr>
        </p:nvSpPr>
        <p:spPr/>
        <p:txBody>
          <a:bodyPr>
            <a:normAutofit/>
          </a:bodyPr>
          <a:lstStyle/>
          <a:p>
            <a:pPr marL="0" indent="0">
              <a:buNone/>
            </a:pPr>
            <a:endParaRPr lang="en-US" sz="2400" dirty="0"/>
          </a:p>
          <a:p>
            <a:pPr marL="342900" indent="-342900">
              <a:buFont typeface="Arial" charset="0"/>
              <a:buChar char="•"/>
            </a:pPr>
            <a:r>
              <a:rPr lang="en-US" dirty="0"/>
              <a:t>Structure the clinic: the hello contains the goodbye.--rituals</a:t>
            </a:r>
          </a:p>
          <a:p>
            <a:pPr marL="342900" indent="-342900">
              <a:buFont typeface="Arial" charset="0"/>
              <a:buChar char="•"/>
            </a:pPr>
            <a:r>
              <a:rPr lang="en-US" dirty="0"/>
              <a:t>Invite reflection together; take time to honor the depth of relationship.</a:t>
            </a:r>
          </a:p>
          <a:p>
            <a:pPr marL="342900" indent="-342900">
              <a:buFont typeface="Arial" charset="0"/>
              <a:buChar char="•"/>
            </a:pPr>
            <a:r>
              <a:rPr lang="en-US" dirty="0"/>
              <a:t>Acknowledge the end of an era.</a:t>
            </a:r>
          </a:p>
          <a:p>
            <a:pPr marL="342900" indent="-342900">
              <a:buFont typeface="Arial" charset="0"/>
              <a:buChar char="•"/>
            </a:pPr>
            <a:r>
              <a:rPr lang="en-US" dirty="0"/>
              <a:t>Convey your confidence in and excitement for the future.</a:t>
            </a:r>
          </a:p>
          <a:p>
            <a:pPr marL="342900" indent="-342900">
              <a:buFont typeface="Arial" charset="0"/>
              <a:buChar char="•"/>
            </a:pPr>
            <a:r>
              <a:rPr lang="en-US" dirty="0"/>
              <a:t>Acknowledge that you will not be able to stay current the same way. </a:t>
            </a:r>
          </a:p>
          <a:p>
            <a:pPr marL="342900" indent="-342900">
              <a:buFont typeface="Arial" charset="0"/>
              <a:buChar char="•"/>
            </a:pPr>
            <a:r>
              <a:rPr lang="en-US" dirty="0"/>
              <a:t>Make a plan for the future (e.g. </a:t>
            </a:r>
            <a:r>
              <a:rPr lang="en-US" dirty="0" err="1"/>
              <a:t>jkp</a:t>
            </a:r>
            <a:r>
              <a:rPr lang="en-US" dirty="0"/>
              <a:t> coupon and rec letter policy).</a:t>
            </a:r>
          </a:p>
          <a:p>
            <a:endParaRPr lang="en-US" dirty="0"/>
          </a:p>
        </p:txBody>
      </p:sp>
    </p:spTree>
    <p:extLst>
      <p:ext uri="{BB962C8B-B14F-4D97-AF65-F5344CB8AC3E}">
        <p14:creationId xmlns:p14="http://schemas.microsoft.com/office/powerpoint/2010/main" val="2534024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Work World—A Reflection and A Goodbye</a:t>
            </a:r>
          </a:p>
        </p:txBody>
      </p:sp>
      <p:sp>
        <p:nvSpPr>
          <p:cNvPr id="3" name="Content Placeholder 2"/>
          <p:cNvSpPr>
            <a:spLocks noGrp="1"/>
          </p:cNvSpPr>
          <p:nvPr>
            <p:ph idx="1"/>
          </p:nvPr>
        </p:nvSpPr>
        <p:spPr/>
        <p:txBody>
          <a:bodyPr>
            <a:normAutofit fontScale="92500" lnSpcReduction="10000"/>
          </a:bodyPr>
          <a:lstStyle/>
          <a:p>
            <a:pPr marL="0" indent="0">
              <a:buNone/>
            </a:pPr>
            <a:endParaRPr lang="en-US" sz="6600" dirty="0"/>
          </a:p>
          <a:p>
            <a:pPr marL="0" indent="0">
              <a:buNone/>
            </a:pPr>
            <a:r>
              <a:rPr lang="en-US" sz="6600" dirty="0"/>
              <a:t>	I.	FAQ</a:t>
            </a:r>
          </a:p>
          <a:p>
            <a:pPr marL="0" indent="0">
              <a:buNone/>
            </a:pPr>
            <a:r>
              <a:rPr lang="en-US" sz="6600" dirty="0"/>
              <a:t>	II.  Four Parting Thoughts</a:t>
            </a:r>
          </a:p>
          <a:p>
            <a:pPr marL="0" indent="0">
              <a:buNone/>
            </a:pPr>
            <a:r>
              <a:rPr lang="en-US" sz="6600" dirty="0"/>
              <a:t>		</a:t>
            </a:r>
            <a:r>
              <a:rPr lang="en-US" sz="6600" i="1" dirty="0"/>
              <a:t>and one Thing of Beauty</a:t>
            </a:r>
          </a:p>
          <a:p>
            <a:pPr marL="0" indent="0">
              <a:buNone/>
            </a:pPr>
            <a:r>
              <a:rPr lang="en-US" sz="6600" dirty="0"/>
              <a:t>	</a:t>
            </a:r>
            <a:endParaRPr lang="en-US" sz="4000" dirty="0"/>
          </a:p>
          <a:p>
            <a:pPr marL="0" indent="0">
              <a:buNone/>
            </a:pPr>
            <a:endParaRPr lang="en-US" sz="4000" dirty="0"/>
          </a:p>
        </p:txBody>
      </p:sp>
    </p:spTree>
    <p:extLst>
      <p:ext uri="{BB962C8B-B14F-4D97-AF65-F5344CB8AC3E}">
        <p14:creationId xmlns:p14="http://schemas.microsoft.com/office/powerpoint/2010/main" val="363909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Work World—A Reflection and A Goodbye--FAQ</a:t>
            </a:r>
          </a:p>
        </p:txBody>
      </p:sp>
      <p:sp>
        <p:nvSpPr>
          <p:cNvPr id="3" name="Content Placeholder 2"/>
          <p:cNvSpPr>
            <a:spLocks noGrp="1"/>
          </p:cNvSpPr>
          <p:nvPr>
            <p:ph idx="1"/>
          </p:nvPr>
        </p:nvSpPr>
        <p:spPr/>
        <p:txBody>
          <a:bodyPr>
            <a:normAutofit/>
          </a:bodyPr>
          <a:lstStyle/>
          <a:p>
            <a:pPr marL="0" indent="0">
              <a:buNone/>
            </a:pPr>
            <a:endParaRPr lang="en-US" sz="5400" dirty="0"/>
          </a:p>
          <a:p>
            <a:pPr marL="914400" indent="-914400" algn="ctr">
              <a:buFont typeface="+mj-lt"/>
              <a:buAutoNum type="alphaUcPeriod"/>
            </a:pPr>
            <a:r>
              <a:rPr lang="en-US" sz="5400" dirty="0"/>
              <a:t>Why are you retiring?  </a:t>
            </a:r>
            <a:r>
              <a:rPr lang="en-US" sz="5400" i="1" dirty="0"/>
              <a:t>The Purse</a:t>
            </a:r>
            <a:endParaRPr lang="en-US" sz="5400" dirty="0"/>
          </a:p>
          <a:p>
            <a:pPr marL="914400" indent="-914400" algn="ctr">
              <a:buFont typeface="+mj-lt"/>
              <a:buAutoNum type="alphaUcPeriod"/>
            </a:pPr>
            <a:r>
              <a:rPr lang="en-US" sz="5400" dirty="0"/>
              <a:t>Who will take over?  </a:t>
            </a:r>
            <a:r>
              <a:rPr lang="en-US" sz="5400" i="1" dirty="0"/>
              <a:t>The Box</a:t>
            </a:r>
            <a:endParaRPr lang="en-US" sz="5400" dirty="0"/>
          </a:p>
          <a:p>
            <a:pPr marL="914400" indent="-914400" algn="ctr">
              <a:buFont typeface="+mj-lt"/>
              <a:buAutoNum type="alphaUcPeriod"/>
            </a:pPr>
            <a:r>
              <a:rPr lang="en-US" sz="5400" dirty="0"/>
              <a:t>Why now?</a:t>
            </a:r>
            <a:r>
              <a:rPr lang="en-US" sz="5400" i="1" dirty="0"/>
              <a:t>  The Dance</a:t>
            </a:r>
            <a:endParaRPr lang="en-US" sz="5400" dirty="0"/>
          </a:p>
        </p:txBody>
      </p:sp>
    </p:spTree>
    <p:extLst>
      <p:ext uri="{BB962C8B-B14F-4D97-AF65-F5344CB8AC3E}">
        <p14:creationId xmlns:p14="http://schemas.microsoft.com/office/powerpoint/2010/main" val="2214865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Work World—</a:t>
            </a:r>
            <a:br>
              <a:rPr lang="en-US" dirty="0"/>
            </a:br>
            <a:r>
              <a:rPr lang="en-US" i="1" dirty="0"/>
              <a:t>Why are you retiring?</a:t>
            </a:r>
          </a:p>
        </p:txBody>
      </p:sp>
      <p:pic>
        <p:nvPicPr>
          <p:cNvPr id="5" name="Content Placeholder 4" descr="A backpack.">
            <a:extLst>
              <a:ext uri="{FF2B5EF4-FFF2-40B4-BE49-F238E27FC236}">
                <a16:creationId xmlns:a16="http://schemas.microsoft.com/office/drawing/2014/main" id="{B38A4E1E-67C6-B146-AEC7-AF648E34C267}"/>
              </a:ext>
              <a:ext uri="{C183D7F6-B498-43B3-948B-1728B52AA6E4}">
                <adec:decorative xmlns:adec="http://schemas.microsoft.com/office/drawing/2017/decorative" val="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8120" y="1922444"/>
            <a:ext cx="5801784" cy="4351338"/>
          </a:xfrm>
        </p:spPr>
      </p:pic>
      <p:pic>
        <p:nvPicPr>
          <p:cNvPr id="7" name="Picture 6" descr="A briefcase. ">
            <a:extLst>
              <a:ext uri="{FF2B5EF4-FFF2-40B4-BE49-F238E27FC236}">
                <a16:creationId xmlns:a16="http://schemas.microsoft.com/office/drawing/2014/main" id="{D89D9B0C-5ECA-554E-BEA6-E3D8ADFAD855}"/>
              </a:ext>
            </a:extLst>
          </p:cNvPr>
          <p:cNvPicPr>
            <a:picLocks noChangeAspect="1"/>
          </p:cNvPicPr>
          <p:nvPr/>
        </p:nvPicPr>
        <p:blipFill rotWithShape="1">
          <a:blip r:embed="rId4">
            <a:extLst>
              <a:ext uri="{28A0092B-C50C-407E-A947-70E740481C1C}">
                <a14:useLocalDpi xmlns:a14="http://schemas.microsoft.com/office/drawing/2010/main" val="0"/>
              </a:ext>
            </a:extLst>
          </a:blip>
          <a:srcRect l="38791" t="1046" r="-4488" b="-1046"/>
          <a:stretch/>
        </p:blipFill>
        <p:spPr>
          <a:xfrm rot="5400000">
            <a:off x="7105632" y="1675933"/>
            <a:ext cx="4650478" cy="5143500"/>
          </a:xfrm>
          <a:prstGeom prst="rect">
            <a:avLst/>
          </a:prstGeom>
        </p:spPr>
      </p:pic>
    </p:spTree>
    <p:extLst>
      <p:ext uri="{BB962C8B-B14F-4D97-AF65-F5344CB8AC3E}">
        <p14:creationId xmlns:p14="http://schemas.microsoft.com/office/powerpoint/2010/main" val="2231773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914400" indent="-914400" algn="ctr">
              <a:buFont typeface="+mj-lt"/>
              <a:buAutoNum type="alphaUcPeriod"/>
            </a:pPr>
            <a:r>
              <a:rPr lang="en-US" sz="5400" dirty="0"/>
              <a:t>Why are you retiring?  </a:t>
            </a:r>
            <a:r>
              <a:rPr lang="en-US" sz="5400" i="1" dirty="0"/>
              <a:t>The Purse</a:t>
            </a:r>
            <a:br>
              <a:rPr lang="en-US" sz="5400" dirty="0"/>
            </a:br>
            <a:endParaRPr lang="en-US" sz="5400" i="1" dirty="0"/>
          </a:p>
        </p:txBody>
      </p:sp>
      <p:pic>
        <p:nvPicPr>
          <p:cNvPr id="5" name="Content Placeholder 4" descr="A purse.">
            <a:extLst>
              <a:ext uri="{FF2B5EF4-FFF2-40B4-BE49-F238E27FC236}">
                <a16:creationId xmlns:a16="http://schemas.microsoft.com/office/drawing/2014/main" id="{B38A4E1E-67C6-B146-AEC7-AF648E34C26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91927" y="2126839"/>
            <a:ext cx="5801784" cy="4351338"/>
          </a:xfrm>
        </p:spPr>
      </p:pic>
    </p:spTree>
    <p:extLst>
      <p:ext uri="{BB962C8B-B14F-4D97-AF65-F5344CB8AC3E}">
        <p14:creationId xmlns:p14="http://schemas.microsoft.com/office/powerpoint/2010/main" val="4002687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t>B. Who will take over?  </a:t>
            </a:r>
            <a:r>
              <a:rPr lang="en-US" sz="6000" i="1" dirty="0"/>
              <a:t>The Box</a:t>
            </a:r>
            <a:endParaRPr lang="en-US" sz="6000" dirty="0"/>
          </a:p>
        </p:txBody>
      </p:sp>
      <p:pic>
        <p:nvPicPr>
          <p:cNvPr id="5" name="Content Placeholder 4" descr="A box decorated by Jean's students.">
            <a:extLst>
              <a:ext uri="{FF2B5EF4-FFF2-40B4-BE49-F238E27FC236}">
                <a16:creationId xmlns:a16="http://schemas.microsoft.com/office/drawing/2014/main" id="{35CE5E50-522F-C24D-8560-39348DF7665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626002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a:t>C. Why now?</a:t>
            </a:r>
            <a:r>
              <a:rPr lang="en-US" sz="6000" i="1" dirty="0"/>
              <a:t>  The Dance</a:t>
            </a:r>
            <a:endParaRPr lang="en-US" sz="6000" dirty="0"/>
          </a:p>
        </p:txBody>
      </p:sp>
      <p:pic>
        <p:nvPicPr>
          <p:cNvPr id="5" name="Content Placeholder 4" descr="A picture of people dancing.">
            <a:extLst>
              <a:ext uri="{FF2B5EF4-FFF2-40B4-BE49-F238E27FC236}">
                <a16:creationId xmlns:a16="http://schemas.microsoft.com/office/drawing/2014/main" id="{08648FAF-B379-2B45-918C-70D4529CD1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38858" y="1825625"/>
            <a:ext cx="7714283" cy="4351338"/>
          </a:xfrm>
        </p:spPr>
      </p:pic>
    </p:spTree>
    <p:extLst>
      <p:ext uri="{BB962C8B-B14F-4D97-AF65-F5344CB8AC3E}">
        <p14:creationId xmlns:p14="http://schemas.microsoft.com/office/powerpoint/2010/main" val="2224940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Roadmap</a:t>
            </a:r>
          </a:p>
        </p:txBody>
      </p:sp>
      <p:sp>
        <p:nvSpPr>
          <p:cNvPr id="3" name="Content Placeholder 2"/>
          <p:cNvSpPr>
            <a:spLocks noGrp="1"/>
          </p:cNvSpPr>
          <p:nvPr>
            <p:ph idx="1"/>
          </p:nvPr>
        </p:nvSpPr>
        <p:spPr/>
        <p:txBody>
          <a:bodyPr>
            <a:noAutofit/>
          </a:bodyPr>
          <a:lstStyle/>
          <a:p>
            <a:pPr marL="0" indent="0">
              <a:buNone/>
            </a:pPr>
            <a:r>
              <a:rPr lang="en-US" sz="3600" cap="small" dirty="0"/>
              <a:t>I. From my writing and practice:</a:t>
            </a:r>
          </a:p>
          <a:p>
            <a:pPr lvl="1"/>
            <a:r>
              <a:rPr lang="en-US" sz="3200" dirty="0"/>
              <a:t>The Dynamics of Goodbye</a:t>
            </a:r>
          </a:p>
          <a:p>
            <a:pPr lvl="1"/>
            <a:r>
              <a:rPr lang="en-US" sz="3200" dirty="0"/>
              <a:t>Four Principles</a:t>
            </a:r>
          </a:p>
          <a:p>
            <a:pPr lvl="1"/>
            <a:r>
              <a:rPr lang="en-US" sz="3200" dirty="0"/>
              <a:t>Ten Skills and Strategies for Saying Goodbye</a:t>
            </a:r>
          </a:p>
          <a:p>
            <a:pPr marL="0" indent="0">
              <a:buNone/>
            </a:pPr>
            <a:r>
              <a:rPr lang="en-US" sz="3600" cap="small" dirty="0"/>
              <a:t>II. Leaving the Client’s World</a:t>
            </a:r>
          </a:p>
          <a:p>
            <a:pPr marL="0" indent="0">
              <a:buNone/>
            </a:pPr>
            <a:r>
              <a:rPr lang="en-US" sz="3600" cap="small" dirty="0"/>
              <a:t>III. Leaving the Student’s World</a:t>
            </a:r>
          </a:p>
          <a:p>
            <a:pPr marL="0" indent="0">
              <a:buNone/>
            </a:pPr>
            <a:r>
              <a:rPr lang="en-US" sz="3600" cap="small" dirty="0"/>
              <a:t>IV. Personal thoughts on Leaving the Work 	World--</a:t>
            </a:r>
            <a:r>
              <a:rPr lang="en-US" sz="3600" i="1" dirty="0"/>
              <a:t>Thing of Beauty</a:t>
            </a:r>
          </a:p>
          <a:p>
            <a:pPr marL="0" indent="0">
              <a:buNone/>
            </a:pPr>
            <a:endParaRPr lang="en-US" sz="3600" dirty="0"/>
          </a:p>
          <a:p>
            <a:pPr marL="0" indent="0">
              <a:buNone/>
            </a:pPr>
            <a:endParaRPr lang="en-US" sz="3600" dirty="0"/>
          </a:p>
          <a:p>
            <a:endParaRPr lang="en-US" sz="3600" dirty="0"/>
          </a:p>
        </p:txBody>
      </p:sp>
    </p:spTree>
    <p:extLst>
      <p:ext uri="{BB962C8B-B14F-4D97-AF65-F5344CB8AC3E}">
        <p14:creationId xmlns:p14="http://schemas.microsoft.com/office/powerpoint/2010/main" val="3916644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Leaving the Work World</a:t>
            </a:r>
            <a:r>
              <a:rPr lang="en-US" dirty="0"/>
              <a:t>—</a:t>
            </a:r>
            <a:r>
              <a:rPr lang="en-US" i="1" dirty="0"/>
              <a:t>Three thoughts for you and me</a:t>
            </a:r>
            <a:endParaRPr lang="en-US" dirty="0"/>
          </a:p>
        </p:txBody>
      </p:sp>
      <p:sp>
        <p:nvSpPr>
          <p:cNvPr id="3" name="Content Placeholder 2"/>
          <p:cNvSpPr>
            <a:spLocks noGrp="1"/>
          </p:cNvSpPr>
          <p:nvPr>
            <p:ph idx="1"/>
          </p:nvPr>
        </p:nvSpPr>
        <p:spPr/>
        <p:txBody>
          <a:bodyPr>
            <a:normAutofit/>
          </a:bodyPr>
          <a:lstStyle/>
          <a:p>
            <a:pPr algn="ctr"/>
            <a:r>
              <a:rPr lang="en-US" sz="4000" dirty="0"/>
              <a:t>Let’s continue to perform our messages.</a:t>
            </a:r>
          </a:p>
          <a:p>
            <a:pPr algn="ctr"/>
            <a:endParaRPr lang="en-US" sz="4000" dirty="0"/>
          </a:p>
          <a:p>
            <a:pPr algn="ctr"/>
            <a:r>
              <a:rPr lang="en-US" sz="4000" dirty="0"/>
              <a:t>Nonjudgment is the way.</a:t>
            </a:r>
          </a:p>
          <a:p>
            <a:pPr algn="ctr"/>
            <a:endParaRPr lang="en-US" sz="4000" dirty="0"/>
          </a:p>
          <a:p>
            <a:pPr algn="ctr"/>
            <a:r>
              <a:rPr lang="en-US" sz="4000" dirty="0"/>
              <a:t>Let’s notice our lives as they happen.</a:t>
            </a:r>
          </a:p>
          <a:p>
            <a:pPr marL="0" indent="0">
              <a:buNone/>
            </a:pPr>
            <a:endParaRPr lang="en-US" sz="4000" dirty="0"/>
          </a:p>
        </p:txBody>
      </p:sp>
    </p:spTree>
    <p:extLst>
      <p:ext uri="{BB962C8B-B14F-4D97-AF65-F5344CB8AC3E}">
        <p14:creationId xmlns:p14="http://schemas.microsoft.com/office/powerpoint/2010/main" val="75577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Leaving the Work World</a:t>
            </a:r>
            <a:r>
              <a:rPr lang="en-US" dirty="0"/>
              <a:t>—</a:t>
            </a:r>
            <a:r>
              <a:rPr lang="en-US" i="1" dirty="0"/>
              <a:t>Three thoughts for you and me</a:t>
            </a:r>
            <a:endParaRPr lang="en-US" dirty="0"/>
          </a:p>
        </p:txBody>
      </p:sp>
      <p:sp>
        <p:nvSpPr>
          <p:cNvPr id="3" name="Content Placeholder 2"/>
          <p:cNvSpPr>
            <a:spLocks noGrp="1"/>
          </p:cNvSpPr>
          <p:nvPr>
            <p:ph idx="1"/>
          </p:nvPr>
        </p:nvSpPr>
        <p:spPr/>
        <p:txBody>
          <a:bodyPr>
            <a:normAutofit/>
          </a:bodyPr>
          <a:lstStyle/>
          <a:p>
            <a:pPr algn="ctr"/>
            <a:r>
              <a:rPr lang="en-US" sz="4000" dirty="0"/>
              <a:t>Let’s continue to perform our messages.</a:t>
            </a:r>
          </a:p>
          <a:p>
            <a:pPr algn="ctr"/>
            <a:endParaRPr lang="en-US" sz="4000" dirty="0"/>
          </a:p>
          <a:p>
            <a:pPr algn="ctr"/>
            <a:r>
              <a:rPr lang="en-US" sz="4000" dirty="0"/>
              <a:t>Nonjudgment is the way.</a:t>
            </a:r>
          </a:p>
          <a:p>
            <a:pPr algn="ctr"/>
            <a:endParaRPr lang="en-US" sz="4000" dirty="0"/>
          </a:p>
          <a:p>
            <a:pPr algn="ctr"/>
            <a:r>
              <a:rPr lang="en-US" sz="4000" dirty="0"/>
              <a:t>Let’s notice our lives as they happen.</a:t>
            </a:r>
          </a:p>
          <a:p>
            <a:pPr marL="0" indent="0">
              <a:buNone/>
            </a:pPr>
            <a:endParaRPr lang="en-US" sz="4000" dirty="0"/>
          </a:p>
        </p:txBody>
      </p:sp>
    </p:spTree>
    <p:extLst>
      <p:ext uri="{BB962C8B-B14F-4D97-AF65-F5344CB8AC3E}">
        <p14:creationId xmlns:p14="http://schemas.microsoft.com/office/powerpoint/2010/main" val="36019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Leaving the Work World—A Reflection and A Goodbye—</a:t>
            </a:r>
            <a:r>
              <a:rPr lang="en-US" i="1" dirty="0"/>
              <a:t>Noticing My Life</a:t>
            </a:r>
            <a:endParaRPr lang="en-US" dirty="0"/>
          </a:p>
        </p:txBody>
      </p:sp>
      <p:pic>
        <p:nvPicPr>
          <p:cNvPr id="6" name="Content Placeholder 5">
            <a:extLst>
              <a:ext uri="{FF2B5EF4-FFF2-40B4-BE49-F238E27FC236}">
                <a16:creationId xmlns:a16="http://schemas.microsoft.com/office/drawing/2014/main" id="{DA0B3920-386F-5E44-8C53-D723394C8B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35200" y="1829594"/>
            <a:ext cx="7721600" cy="4343400"/>
          </a:xfrm>
        </p:spPr>
      </p:pic>
      <p:sp>
        <p:nvSpPr>
          <p:cNvPr id="7" name="TextBox 6">
            <a:extLst>
              <a:ext uri="{FF2B5EF4-FFF2-40B4-BE49-F238E27FC236}">
                <a16:creationId xmlns:a16="http://schemas.microsoft.com/office/drawing/2014/main" id="{67BC558C-84C5-A846-854A-7C91665978F6}"/>
              </a:ext>
            </a:extLst>
          </p:cNvPr>
          <p:cNvSpPr txBox="1"/>
          <p:nvPr/>
        </p:nvSpPr>
        <p:spPr>
          <a:xfrm>
            <a:off x="3122653" y="6346986"/>
            <a:ext cx="5946693" cy="369332"/>
          </a:xfrm>
          <a:prstGeom prst="rect">
            <a:avLst/>
          </a:prstGeom>
          <a:noFill/>
        </p:spPr>
        <p:txBody>
          <a:bodyPr wrap="none" rtlCol="0">
            <a:spAutoFit/>
          </a:bodyPr>
          <a:lstStyle/>
          <a:p>
            <a:r>
              <a:rPr lang="en-US" b="1" dirty="0"/>
              <a:t>A Life That's Good</a:t>
            </a:r>
            <a:r>
              <a:rPr lang="en-US" dirty="0"/>
              <a:t> [feat. </a:t>
            </a:r>
            <a:r>
              <a:rPr lang="en-US" b="1" dirty="0"/>
              <a:t>Lennon</a:t>
            </a:r>
            <a:r>
              <a:rPr lang="en-US" dirty="0"/>
              <a:t> &amp; </a:t>
            </a:r>
            <a:r>
              <a:rPr lang="en-US" b="1" dirty="0"/>
              <a:t>Maisy</a:t>
            </a:r>
            <a:r>
              <a:rPr lang="en-US" dirty="0"/>
              <a:t>] by Nashville Cast</a:t>
            </a:r>
          </a:p>
        </p:txBody>
      </p:sp>
    </p:spTree>
    <p:extLst>
      <p:ext uri="{BB962C8B-B14F-4D97-AF65-F5344CB8AC3E}">
        <p14:creationId xmlns:p14="http://schemas.microsoft.com/office/powerpoint/2010/main" val="2235938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Legal Sources</a:t>
            </a:r>
          </a:p>
        </p:txBody>
      </p:sp>
      <p:sp>
        <p:nvSpPr>
          <p:cNvPr id="3" name="Content Placeholder 2"/>
          <p:cNvSpPr>
            <a:spLocks noGrp="1"/>
          </p:cNvSpPr>
          <p:nvPr>
            <p:ph idx="1"/>
          </p:nvPr>
        </p:nvSpPr>
        <p:spPr/>
        <p:txBody>
          <a:bodyPr>
            <a:noAutofit/>
          </a:bodyPr>
          <a:lstStyle/>
          <a:p>
            <a:pPr marL="0" indent="0">
              <a:buNone/>
            </a:pPr>
            <a:r>
              <a:rPr lang="en-US" sz="2000" cap="small" dirty="0"/>
              <a:t>Gail E. Silverstein</a:t>
            </a:r>
            <a:r>
              <a:rPr lang="en-US" sz="2000" dirty="0"/>
              <a:t>, </a:t>
            </a:r>
            <a:r>
              <a:rPr lang="en-US" sz="2000" i="1" dirty="0"/>
              <a:t>All’s Well that Ends Well: The Importance of Full and Effective Closure in Lawyer-Client Relationships</a:t>
            </a:r>
            <a:r>
              <a:rPr lang="en-US" sz="2000" dirty="0"/>
              <a:t>, 19 </a:t>
            </a:r>
            <a:r>
              <a:rPr lang="en-US" sz="2000" cap="small" dirty="0" err="1"/>
              <a:t>Clin</a:t>
            </a:r>
            <a:r>
              <a:rPr lang="en-US" sz="2000" cap="small" dirty="0"/>
              <a:t>. L. Rev.</a:t>
            </a:r>
            <a:r>
              <a:rPr lang="en-US" sz="2000" dirty="0"/>
              <a:t> 555 (2013). </a:t>
            </a:r>
          </a:p>
          <a:p>
            <a:pPr marL="0" indent="0">
              <a:buNone/>
            </a:pPr>
            <a:endParaRPr lang="en-US" sz="2000" dirty="0"/>
          </a:p>
          <a:p>
            <a:pPr marL="0" indent="0">
              <a:buNone/>
            </a:pPr>
            <a:r>
              <a:rPr lang="en-US" sz="2000" cap="small" dirty="0"/>
              <a:t>Jean Koh Peters &amp; Mark Weisberg</a:t>
            </a:r>
            <a:r>
              <a:rPr lang="en-US" sz="2000" dirty="0"/>
              <a:t>, </a:t>
            </a:r>
            <a:r>
              <a:rPr lang="en-US" sz="2000" i="1" dirty="0"/>
              <a:t>How Does a Teacher Say Goodbye?</a:t>
            </a:r>
            <a:r>
              <a:rPr lang="en-US" sz="2000" dirty="0"/>
              <a:t>, </a:t>
            </a:r>
            <a:r>
              <a:rPr lang="en-US" sz="2000" i="1" dirty="0"/>
              <a:t>in </a:t>
            </a:r>
            <a:r>
              <a:rPr lang="en-US" sz="2000" cap="small" dirty="0"/>
              <a:t>A Teacher’s Reflection Book: Exercises, Stories, Invitations, 171-187 </a:t>
            </a:r>
            <a:r>
              <a:rPr lang="en-US" sz="2000" dirty="0"/>
              <a:t>(2011).</a:t>
            </a:r>
          </a:p>
          <a:p>
            <a:pPr marL="0" indent="0">
              <a:buNone/>
            </a:pPr>
            <a:endParaRPr lang="en-US" sz="2000" dirty="0"/>
          </a:p>
          <a:p>
            <a:pPr marL="0" indent="0">
              <a:buNone/>
            </a:pPr>
            <a:r>
              <a:rPr lang="en-US" sz="2000" cap="small" dirty="0"/>
              <a:t>Jean Koh Peters</a:t>
            </a:r>
            <a:r>
              <a:rPr lang="en-US" sz="2000" dirty="0"/>
              <a:t>, </a:t>
            </a:r>
            <a:r>
              <a:rPr lang="en-US" sz="2000" i="1" dirty="0"/>
              <a:t>Leaving the Child’s World,</a:t>
            </a:r>
            <a:r>
              <a:rPr lang="en-US" sz="2000" dirty="0"/>
              <a:t> </a:t>
            </a:r>
            <a:r>
              <a:rPr lang="en-US" sz="2000" i="1" dirty="0"/>
              <a:t>in </a:t>
            </a:r>
            <a:r>
              <a:rPr lang="en-US" sz="2000" cap="small" dirty="0"/>
              <a:t>Representing Children in Child Protective Proceedings: Ethical and Practical Dimensions, 507- 543 </a:t>
            </a:r>
            <a:r>
              <a:rPr lang="en-US" sz="2000" dirty="0"/>
              <a:t>(1996/2007).</a:t>
            </a:r>
          </a:p>
          <a:p>
            <a:pPr marL="0" indent="0">
              <a:buNone/>
            </a:pPr>
            <a:r>
              <a:rPr lang="en-US" sz="2000" cap="small" dirty="0"/>
              <a:t> </a:t>
            </a:r>
            <a:endParaRPr lang="en-US" sz="2000" dirty="0"/>
          </a:p>
          <a:p>
            <a:pPr marL="0" indent="0">
              <a:buNone/>
            </a:pPr>
            <a:r>
              <a:rPr lang="en-US" sz="2000" cap="small" dirty="0"/>
              <a:t>Naomi R. Cahn and Norman G. Schneider, </a:t>
            </a:r>
            <a:r>
              <a:rPr lang="en-US" sz="2000" i="1" cap="small" dirty="0"/>
              <a:t>The Next Best Thing: Transferred Clients in a Legal Clinic</a:t>
            </a:r>
            <a:r>
              <a:rPr lang="en-US" sz="2000" cap="small" dirty="0"/>
              <a:t>, 36 Cath. U. L. Rev. 367 (1986)</a:t>
            </a:r>
            <a:endParaRPr lang="en-US" sz="2000" dirty="0"/>
          </a:p>
          <a:p>
            <a:pPr marL="0" indent="0">
              <a:buNone/>
            </a:pPr>
            <a:r>
              <a:rPr lang="en-US" sz="2000" dirty="0"/>
              <a:t> </a:t>
            </a:r>
          </a:p>
          <a:p>
            <a:pPr marL="0" indent="0">
              <a:buNone/>
            </a:pPr>
            <a:r>
              <a:rPr lang="en-US" sz="2000" cap="small" dirty="0"/>
              <a:t>Model Rules of </a:t>
            </a:r>
            <a:r>
              <a:rPr lang="en-US" sz="2000" cap="small" dirty="0" err="1"/>
              <a:t>Prof’l</a:t>
            </a:r>
            <a:r>
              <a:rPr lang="en-US" sz="2000" cap="small" dirty="0"/>
              <a:t> Conduct R. 1.4, 1.5, 1.16.</a:t>
            </a:r>
            <a:endParaRPr lang="en-US" sz="2000" dirty="0"/>
          </a:p>
        </p:txBody>
      </p:sp>
    </p:spTree>
    <p:extLst>
      <p:ext uri="{BB962C8B-B14F-4D97-AF65-F5344CB8AC3E}">
        <p14:creationId xmlns:p14="http://schemas.microsoft.com/office/powerpoint/2010/main" val="3294437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Useful Sources: Other Disciplines</a:t>
            </a:r>
            <a:br>
              <a:rPr lang="en-US" b="1" dirty="0"/>
            </a:br>
            <a:endParaRPr lang="en-US" dirty="0"/>
          </a:p>
        </p:txBody>
      </p:sp>
      <p:sp>
        <p:nvSpPr>
          <p:cNvPr id="3" name="Content Placeholder 2"/>
          <p:cNvSpPr>
            <a:spLocks noGrp="1"/>
          </p:cNvSpPr>
          <p:nvPr>
            <p:ph idx="1"/>
          </p:nvPr>
        </p:nvSpPr>
        <p:spPr/>
        <p:txBody>
          <a:bodyPr>
            <a:noAutofit/>
          </a:bodyPr>
          <a:lstStyle/>
          <a:p>
            <a:pPr marL="0" indent="0">
              <a:buNone/>
            </a:pPr>
            <a:r>
              <a:rPr lang="en-US" sz="1800" dirty="0"/>
              <a:t>Caroline Rosenthal </a:t>
            </a:r>
            <a:r>
              <a:rPr lang="en-US" sz="1800" dirty="0" err="1"/>
              <a:t>Gelman</a:t>
            </a:r>
            <a:r>
              <a:rPr lang="en-US" sz="1800" dirty="0"/>
              <a:t> et al., </a:t>
            </a:r>
            <a:r>
              <a:rPr lang="en-US" sz="1800" i="1" dirty="0"/>
              <a:t>Challenging Endings: First Year MSW Interns’ Experiences with Forced Termination and Discussion Points for Supervisory Guidance</a:t>
            </a:r>
            <a:r>
              <a:rPr lang="en-US" sz="1800" dirty="0"/>
              <a:t>, 35 </a:t>
            </a:r>
            <a:r>
              <a:rPr lang="en-US" sz="1800" cap="small" dirty="0" err="1"/>
              <a:t>Clin</a:t>
            </a:r>
            <a:r>
              <a:rPr lang="en-US" sz="1800" cap="small" dirty="0"/>
              <a:t>. Soc. Work</a:t>
            </a:r>
            <a:r>
              <a:rPr lang="en-US" sz="1800" dirty="0"/>
              <a:t> J. 79 (2007). </a:t>
            </a:r>
          </a:p>
          <a:p>
            <a:pPr marL="0" indent="0">
              <a:buNone/>
            </a:pPr>
            <a:r>
              <a:rPr lang="en-US" sz="1800" dirty="0"/>
              <a:t> </a:t>
            </a:r>
          </a:p>
          <a:p>
            <a:pPr marL="0" indent="0">
              <a:buNone/>
            </a:pPr>
            <a:r>
              <a:rPr lang="en-US" sz="1800" cap="small" dirty="0"/>
              <a:t>Lawrence Shulman</a:t>
            </a:r>
            <a:r>
              <a:rPr lang="en-US" sz="1800" dirty="0"/>
              <a:t>, </a:t>
            </a:r>
            <a:r>
              <a:rPr lang="en-US" sz="1800" i="1" dirty="0"/>
              <a:t>Ending and Transitions</a:t>
            </a:r>
            <a:r>
              <a:rPr lang="en-US" sz="1800" dirty="0"/>
              <a:t>, </a:t>
            </a:r>
            <a:r>
              <a:rPr lang="en-US" sz="1800" i="1" dirty="0"/>
              <a:t>in </a:t>
            </a:r>
            <a:r>
              <a:rPr lang="en-US" sz="1800" cap="small" dirty="0"/>
              <a:t>The Skills of Helping Individuals and Groups (1984). </a:t>
            </a:r>
            <a:endParaRPr lang="en-US" sz="1800" dirty="0"/>
          </a:p>
          <a:p>
            <a:pPr marL="0" indent="0">
              <a:buNone/>
            </a:pPr>
            <a:r>
              <a:rPr lang="en-US" sz="1800" cap="small" dirty="0"/>
              <a:t> </a:t>
            </a:r>
            <a:endParaRPr lang="en-US" sz="1800" dirty="0"/>
          </a:p>
          <a:p>
            <a:pPr marL="0" indent="0">
              <a:buNone/>
            </a:pPr>
            <a:r>
              <a:rPr lang="en-US" sz="1800" cap="small" dirty="0"/>
              <a:t>Elisabeth </a:t>
            </a:r>
            <a:r>
              <a:rPr lang="en-US" sz="1800" cap="small" dirty="0" err="1"/>
              <a:t>Kubler</a:t>
            </a:r>
            <a:r>
              <a:rPr lang="en-US" sz="1800" cap="small" dirty="0"/>
              <a:t>-Ross, On Death and Dying; What the Dying Have to Teach Doctors, Nurses, Clergy, and Their Own Families (1969) .</a:t>
            </a:r>
            <a:endParaRPr lang="en-US" sz="1800" dirty="0"/>
          </a:p>
          <a:p>
            <a:pPr marL="0" indent="0">
              <a:buNone/>
            </a:pPr>
            <a:r>
              <a:rPr lang="en-US" sz="1800" dirty="0"/>
              <a:t> </a:t>
            </a:r>
          </a:p>
          <a:p>
            <a:pPr marL="0" indent="0">
              <a:buNone/>
            </a:pPr>
            <a:r>
              <a:rPr lang="en-US" sz="1800" cap="small" dirty="0"/>
              <a:t>Nat’l Assoc. of Soc. Workers, Code of Ethics of the Nat’l Assoc. of Soc. Workers § 1.16. </a:t>
            </a:r>
            <a:endParaRPr lang="en-US" sz="1800" dirty="0"/>
          </a:p>
          <a:p>
            <a:pPr marL="0" indent="0">
              <a:buNone/>
            </a:pPr>
            <a:endParaRPr lang="en-US" sz="1800" b="1" u="sng" dirty="0"/>
          </a:p>
          <a:p>
            <a:pPr marL="0" indent="0">
              <a:buNone/>
            </a:pPr>
            <a:endParaRPr lang="en-US" sz="1800" b="1" cap="small" dirty="0"/>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2642449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My Assumptions</a:t>
            </a:r>
          </a:p>
        </p:txBody>
      </p:sp>
      <p:sp>
        <p:nvSpPr>
          <p:cNvPr id="3" name="Content Placeholder 2"/>
          <p:cNvSpPr>
            <a:spLocks noGrp="1"/>
          </p:cNvSpPr>
          <p:nvPr>
            <p:ph idx="1"/>
          </p:nvPr>
        </p:nvSpPr>
        <p:spPr/>
        <p:txBody>
          <a:bodyPr>
            <a:normAutofit fontScale="92500" lnSpcReduction="10000"/>
          </a:bodyPr>
          <a:lstStyle/>
          <a:p>
            <a:r>
              <a:rPr lang="en-US" sz="3200" dirty="0"/>
              <a:t>As in all things, we </a:t>
            </a:r>
            <a:r>
              <a:rPr lang="en-US" sz="3200" i="1" dirty="0"/>
              <a:t>perform a message</a:t>
            </a:r>
            <a:r>
              <a:rPr lang="en-US" sz="3200" dirty="0"/>
              <a:t> by how we handle or don’t handle goodbyes.</a:t>
            </a:r>
          </a:p>
          <a:p>
            <a:r>
              <a:rPr lang="en-US" sz="3200" dirty="0"/>
              <a:t>Goodbyes creep up on students but clinical teachers see them coming; we can </a:t>
            </a:r>
            <a:r>
              <a:rPr lang="en-US" sz="3200" i="1" dirty="0"/>
              <a:t>plan thoughtfully and creatively</a:t>
            </a:r>
            <a:r>
              <a:rPr lang="en-US" sz="3200" dirty="0"/>
              <a:t> to include them in our teaching.</a:t>
            </a:r>
          </a:p>
          <a:p>
            <a:r>
              <a:rPr lang="en-US" sz="3200" dirty="0"/>
              <a:t> We say these goodbyes regularly, and </a:t>
            </a:r>
            <a:r>
              <a:rPr lang="en-US" sz="3200" i="1" dirty="0"/>
              <a:t>have the privilege </a:t>
            </a:r>
            <a:r>
              <a:rPr lang="en-US" sz="3200" dirty="0"/>
              <a:t>of guiding our students in this.  </a:t>
            </a:r>
          </a:p>
          <a:p>
            <a:r>
              <a:rPr lang="en-US" sz="3200" dirty="0"/>
              <a:t>As with everything we teach, doing this constructively </a:t>
            </a:r>
            <a:r>
              <a:rPr lang="en-US" sz="3200" i="1" dirty="0"/>
              <a:t>offers</a:t>
            </a:r>
            <a:r>
              <a:rPr lang="en-US" sz="3200" dirty="0"/>
              <a:t> the students a </a:t>
            </a:r>
            <a:r>
              <a:rPr lang="en-US" sz="3200" i="1" dirty="0"/>
              <a:t>professional framework that they can replace, tweak or  evolve</a:t>
            </a:r>
            <a:r>
              <a:rPr lang="en-US" sz="3200" dirty="0"/>
              <a:t> over their careers.</a:t>
            </a:r>
          </a:p>
          <a:p>
            <a:endParaRPr lang="en-US" sz="3200" dirty="0"/>
          </a:p>
        </p:txBody>
      </p:sp>
    </p:spTree>
    <p:extLst>
      <p:ext uri="{BB962C8B-B14F-4D97-AF65-F5344CB8AC3E}">
        <p14:creationId xmlns:p14="http://schemas.microsoft.com/office/powerpoint/2010/main" val="2021437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My Goals Today</a:t>
            </a:r>
          </a:p>
        </p:txBody>
      </p:sp>
      <p:sp>
        <p:nvSpPr>
          <p:cNvPr id="3" name="Content Placeholder 2"/>
          <p:cNvSpPr>
            <a:spLocks noGrp="1"/>
          </p:cNvSpPr>
          <p:nvPr>
            <p:ph idx="1"/>
          </p:nvPr>
        </p:nvSpPr>
        <p:spPr/>
        <p:txBody>
          <a:bodyPr>
            <a:normAutofit fontScale="77500" lnSpcReduction="20000"/>
          </a:bodyPr>
          <a:lstStyle/>
          <a:p>
            <a:r>
              <a:rPr lang="en-US" sz="5400" dirty="0"/>
              <a:t>Offer you a model: principles and skills/strategies—1996, 2011</a:t>
            </a:r>
          </a:p>
          <a:p>
            <a:r>
              <a:rPr lang="en-US" sz="5400" dirty="0"/>
              <a:t>Have you apply them to two contexts that recur in our teaching</a:t>
            </a:r>
          </a:p>
          <a:p>
            <a:pPr lvl="1"/>
            <a:r>
              <a:rPr lang="en-US" sz="5000" b="1" u="sng" dirty="0"/>
              <a:t>concerns</a:t>
            </a:r>
            <a:r>
              <a:rPr lang="en-US" sz="5000" dirty="0"/>
              <a:t>—</a:t>
            </a:r>
            <a:r>
              <a:rPr lang="en-US" sz="5000" i="1" dirty="0"/>
              <a:t>what will you tweak or replace?</a:t>
            </a:r>
          </a:p>
          <a:p>
            <a:pPr lvl="1"/>
            <a:r>
              <a:rPr lang="en-US" sz="5000" b="1" u="sng" dirty="0"/>
              <a:t>insights</a:t>
            </a:r>
            <a:r>
              <a:rPr lang="en-US" sz="5000" i="1" dirty="0"/>
              <a:t>—what might you add to your practice?</a:t>
            </a:r>
          </a:p>
          <a:p>
            <a:r>
              <a:rPr lang="en-US" sz="5400" dirty="0"/>
              <a:t>Reflect together on Goodbye </a:t>
            </a:r>
          </a:p>
          <a:p>
            <a:r>
              <a:rPr lang="en-US" sz="5400" dirty="0"/>
              <a:t>Say Goodbye myself</a:t>
            </a:r>
          </a:p>
        </p:txBody>
      </p:sp>
    </p:spTree>
    <p:extLst>
      <p:ext uri="{BB962C8B-B14F-4D97-AF65-F5344CB8AC3E}">
        <p14:creationId xmlns:p14="http://schemas.microsoft.com/office/powerpoint/2010/main" val="3252711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4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400" b="1" dirty="0"/>
              <a:t>The Dynamics of Goodbye</a:t>
            </a:r>
            <a:br>
              <a:rPr lang="en-US" sz="3400" b="1" dirty="0"/>
            </a:br>
            <a:r>
              <a:rPr lang="en-US" sz="3400" b="1" dirty="0"/>
              <a:t>Theories on Termination of Professional Relationships</a:t>
            </a:r>
          </a:p>
        </p:txBody>
      </p:sp>
      <p:sp>
        <p:nvSpPr>
          <p:cNvPr id="3" name="Content Placeholder 2"/>
          <p:cNvSpPr>
            <a:spLocks noGrp="1"/>
          </p:cNvSpPr>
          <p:nvPr>
            <p:ph idx="1"/>
          </p:nvPr>
        </p:nvSpPr>
        <p:spPr>
          <a:xfrm>
            <a:off x="836023" y="1534332"/>
            <a:ext cx="10319657" cy="4990454"/>
          </a:xfrm>
        </p:spPr>
        <p:txBody>
          <a:bodyPr>
            <a:noAutofit/>
          </a:bodyPr>
          <a:lstStyle/>
          <a:p>
            <a:r>
              <a:rPr lang="en-US" sz="4000" dirty="0">
                <a:latin typeface="Garamond" panose="02020404030301010803" pitchFamily="18" charset="0"/>
              </a:rPr>
              <a:t>In no set order, Elisabeth </a:t>
            </a:r>
            <a:r>
              <a:rPr lang="en-US" sz="4000" dirty="0" err="1">
                <a:latin typeface="+mj-lt"/>
              </a:rPr>
              <a:t>K</a:t>
            </a:r>
            <a:r>
              <a:rPr lang="en-US" sz="4000" i="0" dirty="0" err="1">
                <a:solidFill>
                  <a:srgbClr val="222222"/>
                </a:solidFill>
                <a:effectLst/>
                <a:latin typeface="+mj-lt"/>
              </a:rPr>
              <a:t>ü</a:t>
            </a:r>
            <a:r>
              <a:rPr lang="en-US" sz="4000" dirty="0" err="1">
                <a:latin typeface="+mj-lt"/>
              </a:rPr>
              <a:t>bler</a:t>
            </a:r>
            <a:r>
              <a:rPr lang="en-US" sz="4000" dirty="0">
                <a:latin typeface="Garamond" panose="02020404030301010803" pitchFamily="18" charset="0"/>
              </a:rPr>
              <a:t>-Ross’s stages, </a:t>
            </a:r>
            <a:r>
              <a:rPr lang="en-US" sz="4000" cap="small" dirty="0">
                <a:latin typeface="Garamond" panose="02020404030301010803" pitchFamily="18" charset="0"/>
              </a:rPr>
              <a:t>On Death and Dying (1969)</a:t>
            </a:r>
            <a:r>
              <a:rPr lang="en-US" sz="4000" dirty="0">
                <a:latin typeface="Garamond" panose="02020404030301010803" pitchFamily="18" charset="0"/>
              </a:rPr>
              <a:t>:  successful intense relationships end with echoes of the more ultimate goodbye:</a:t>
            </a:r>
          </a:p>
          <a:p>
            <a:pPr lvl="8" algn="just"/>
            <a:r>
              <a:rPr lang="en-US" sz="4000" i="1" dirty="0">
                <a:latin typeface="Garamond" panose="02020404030301010803" pitchFamily="18" charset="0"/>
              </a:rPr>
              <a:t>Denial</a:t>
            </a:r>
          </a:p>
          <a:p>
            <a:pPr lvl="8" algn="just"/>
            <a:r>
              <a:rPr lang="en-US" sz="4000" i="1" dirty="0">
                <a:latin typeface="Garamond" panose="02020404030301010803" pitchFamily="18" charset="0"/>
              </a:rPr>
              <a:t>Anger</a:t>
            </a:r>
          </a:p>
          <a:p>
            <a:pPr lvl="8" algn="just"/>
            <a:r>
              <a:rPr lang="en-US" sz="4000" i="1" dirty="0">
                <a:latin typeface="Garamond" panose="02020404030301010803" pitchFamily="18" charset="0"/>
              </a:rPr>
              <a:t>Bargaining</a:t>
            </a:r>
          </a:p>
          <a:p>
            <a:pPr lvl="8" algn="just"/>
            <a:r>
              <a:rPr lang="en-US" sz="4000" i="1" dirty="0">
                <a:latin typeface="Garamond" panose="02020404030301010803" pitchFamily="18" charset="0"/>
              </a:rPr>
              <a:t>Depression</a:t>
            </a:r>
          </a:p>
          <a:p>
            <a:pPr lvl="8" algn="just"/>
            <a:r>
              <a:rPr lang="en-US" sz="4000" i="1" dirty="0">
                <a:latin typeface="Garamond" panose="02020404030301010803" pitchFamily="18" charset="0"/>
              </a:rPr>
              <a:t>Acceptance</a:t>
            </a:r>
          </a:p>
          <a:p>
            <a:pPr lvl="8" algn="just"/>
            <a:r>
              <a:rPr lang="en-US" sz="1900" dirty="0">
                <a:latin typeface="Garamond" panose="02020404030301010803" pitchFamily="18" charset="0"/>
              </a:rPr>
              <a:t>	</a:t>
            </a:r>
          </a:p>
        </p:txBody>
      </p:sp>
    </p:spTree>
    <p:extLst>
      <p:ext uri="{BB962C8B-B14F-4D97-AF65-F5344CB8AC3E}">
        <p14:creationId xmlns:p14="http://schemas.microsoft.com/office/powerpoint/2010/main" val="4160411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28153</TotalTime>
  <Words>1681</Words>
  <Application>Microsoft Macintosh PowerPoint</Application>
  <PresentationFormat>Widescreen</PresentationFormat>
  <Paragraphs>228</Paragraphs>
  <Slides>42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Garamond</vt:lpstr>
      <vt:lpstr>Office Theme</vt:lpstr>
      <vt:lpstr>How Does a Clinician Say Goodbye?</vt:lpstr>
      <vt:lpstr>Opening Exercise</vt:lpstr>
      <vt:lpstr>Wordmap  http://www.richardwheeler.net/interactive/wordmap.php </vt:lpstr>
      <vt:lpstr>Roadmap</vt:lpstr>
      <vt:lpstr>Legal Sources</vt:lpstr>
      <vt:lpstr>Useful Sources: Other Disciplines </vt:lpstr>
      <vt:lpstr>My Assumptions</vt:lpstr>
      <vt:lpstr>My Goals Today</vt:lpstr>
      <vt:lpstr>The Dynamics of Goodbye Theories on Termination of Professional Relationships</vt:lpstr>
      <vt:lpstr>Four Principles for Leaving the Other’s World</vt:lpstr>
      <vt:lpstr>Ten Skills and Strategies for the Professional Goodbye—1-5</vt:lpstr>
      <vt:lpstr>Ten Skills and Strategies for the Professional Goodbye—6-10</vt:lpstr>
      <vt:lpstr>The Dynamics of Goodbye— My Assumptions and Observations over a Career</vt:lpstr>
      <vt:lpstr>Leaving the Client’s World: Reflective Writing Exercise</vt:lpstr>
      <vt:lpstr>Retainers:  The Hello Contains the Goodbye</vt:lpstr>
      <vt:lpstr>Rule 1.16 Declining or Terminating Representation, Model Rules of Professional Conduct </vt:lpstr>
      <vt:lpstr>Leaving the Client’s World--Concerns</vt:lpstr>
      <vt:lpstr>Leaving the Client’s World--Concerns</vt:lpstr>
      <vt:lpstr>Leaving the Client’s World--Concerns</vt:lpstr>
      <vt:lpstr>Leaving the Client’s World—Insights</vt:lpstr>
      <vt:lpstr>Leaving the Client’s World—Insights</vt:lpstr>
      <vt:lpstr>Leaving the Client’s World—Insights</vt:lpstr>
      <vt:lpstr>Leaving the Client’s World— Prominent Traps</vt:lpstr>
      <vt:lpstr>Leaving the Client’s World: Remember</vt:lpstr>
      <vt:lpstr>Leaving the Student’s World: Hypothetical</vt:lpstr>
      <vt:lpstr>Leaving the Student’s World--Concerns</vt:lpstr>
      <vt:lpstr>Leaving the Student’s World--Concerns</vt:lpstr>
      <vt:lpstr>Leaving the Student’s World--Concerns</vt:lpstr>
      <vt:lpstr>Leaving the Student’s World--Insights</vt:lpstr>
      <vt:lpstr>Leaving the Student’s World--Insights</vt:lpstr>
      <vt:lpstr>Leaving the Student’s World--Insights</vt:lpstr>
      <vt:lpstr>Leaving the Student’s World: Prominent Traps</vt:lpstr>
      <vt:lpstr>Leaving the Student’s World: Concrete Ideas</vt:lpstr>
      <vt:lpstr>Leaving the Work World—A Reflection and A Goodbye</vt:lpstr>
      <vt:lpstr>Leaving the Work World—A Reflection and A Goodbye--FAQ</vt:lpstr>
      <vt:lpstr>Leaving the Work World— Why are you retiring?</vt:lpstr>
      <vt:lpstr>Why are you retiring?  The Purse </vt:lpstr>
      <vt:lpstr>B. Who will take over?  The Box</vt:lpstr>
      <vt:lpstr>C. Why now?  The Dance</vt:lpstr>
      <vt:lpstr>Leaving the Work World—Three thoughts for you and me</vt:lpstr>
      <vt:lpstr>Leaving the Work World—Three thoughts for you and me</vt:lpstr>
      <vt:lpstr>Leaving the Work World—A Reflection and A Goodbye—Noticing My Life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Closure &amp; Transition</dc:title>
  <dc:creator>Loyo, Ruben</dc:creator>
  <cp:lastModifiedBy>Eiseman, Jason</cp:lastModifiedBy>
  <cp:revision>102</cp:revision>
  <cp:lastPrinted>2018-04-27T15:40:43Z</cp:lastPrinted>
  <dcterms:created xsi:type="dcterms:W3CDTF">2017-04-05T01:00:38Z</dcterms:created>
  <dcterms:modified xsi:type="dcterms:W3CDTF">2018-12-07T20:17:24Z</dcterms:modified>
</cp:coreProperties>
</file>